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0" r:id="rId1"/>
  </p:sldMasterIdLst>
  <p:sldIdLst>
    <p:sldId id="332" r:id="rId2"/>
    <p:sldId id="331" r:id="rId3"/>
    <p:sldId id="330" r:id="rId4"/>
    <p:sldId id="329" r:id="rId5"/>
    <p:sldId id="261" r:id="rId6"/>
    <p:sldId id="262" r:id="rId7"/>
    <p:sldId id="263" r:id="rId8"/>
    <p:sldId id="279" r:id="rId9"/>
    <p:sldId id="309" r:id="rId10"/>
    <p:sldId id="282" r:id="rId11"/>
    <p:sldId id="310" r:id="rId12"/>
    <p:sldId id="312" r:id="rId13"/>
    <p:sldId id="284" r:id="rId14"/>
    <p:sldId id="285" r:id="rId15"/>
    <p:sldId id="286" r:id="rId16"/>
    <p:sldId id="287" r:id="rId17"/>
    <p:sldId id="313" r:id="rId18"/>
    <p:sldId id="314" r:id="rId19"/>
    <p:sldId id="289" r:id="rId20"/>
    <p:sldId id="290" r:id="rId21"/>
    <p:sldId id="315" r:id="rId22"/>
    <p:sldId id="316" r:id="rId23"/>
    <p:sldId id="317" r:id="rId24"/>
    <p:sldId id="318" r:id="rId25"/>
    <p:sldId id="291" r:id="rId26"/>
    <p:sldId id="292" r:id="rId27"/>
    <p:sldId id="319" r:id="rId28"/>
    <p:sldId id="320" r:id="rId29"/>
    <p:sldId id="321" r:id="rId30"/>
    <p:sldId id="322" r:id="rId31"/>
    <p:sldId id="323" r:id="rId32"/>
    <p:sldId id="298" r:id="rId33"/>
    <p:sldId id="299" r:id="rId34"/>
    <p:sldId id="324" r:id="rId35"/>
    <p:sldId id="325" r:id="rId36"/>
    <p:sldId id="302" r:id="rId37"/>
    <p:sldId id="303" r:id="rId38"/>
    <p:sldId id="326" r:id="rId39"/>
    <p:sldId id="327" r:id="rId40"/>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6825"/>
    <a:srgbClr val="806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ACF4677E-8BD2-47ae-8A1F-98590045965D">
      <hp:hncThemeShow xmlns="" xmlns:c="http://schemas.openxmlformats.org/drawingml/2006/chart" xmlns:dgm="http://schemas.openxmlformats.org/drawingml/2006/diagram" xmlns:dsp="http://schemas.microsoft.com/office/drawing/2008/diagram" xmlns:hp="http://schemas.haansoft.com/office/presentation/8.0" themeShowType="1" themeSkinType="1" themeTransitionType="1" useThemeTransition="1" byMouseClick="1" attrType="1" dur="200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100000"/>
  </p:normalViewPr>
  <p:slideViewPr>
    <p:cSldViewPr snapToGrid="0">
      <p:cViewPr>
        <p:scale>
          <a:sx n="123" d="100"/>
          <a:sy n="123" d="100"/>
        </p:scale>
        <p:origin x="-102"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1.png"/><Relationship Id="rId6" Type="http://schemas.openxmlformats.org/officeDocument/2006/relationships/image" Target="../media/image20.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5.png"/><Relationship Id="rId1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1.png"/><Relationship Id="rId6" Type="http://schemas.openxmlformats.org/officeDocument/2006/relationships/image" Target="../media/image20.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5.png"/><Relationship Id="rId1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CCA6D5-1A30-4F26-8752-B25022651DDE}" type="doc">
      <dgm:prSet loTypeId="urn:microsoft.com/office/officeart/2005/8/layout/bList2" loCatId="list" qsTypeId="urn:microsoft.com/office/officeart/2005/8/quickstyle/3d3" qsCatId="3D" csTypeId="urn:microsoft.com/office/officeart/2005/8/colors/accent1_2" csCatId="accent1" phldr="1"/>
      <dgm:spPr/>
      <dgm:t>
        <a:bodyPr/>
        <a:lstStyle/>
        <a:p>
          <a:endParaRPr lang="en-US"/>
        </a:p>
      </dgm:t>
    </dgm:pt>
    <dgm:pt modelId="{63191E03-CE97-4486-969D-2BB8E3352B74}">
      <dgm:prSet phldrT="[Text]" custT="1"/>
      <dgm:spPr>
        <a:solidFill>
          <a:schemeClr val="tx2"/>
        </a:solidFill>
      </dgm:spPr>
      <dgm:t>
        <a:bodyPr/>
        <a:lstStyle/>
        <a:p>
          <a:r>
            <a:rPr lang="en-US" sz="2000" dirty="0" err="1" smtClean="0"/>
            <a:t>Economie</a:t>
          </a:r>
          <a:endParaRPr lang="en-US" sz="2000" dirty="0"/>
        </a:p>
      </dgm:t>
    </dgm:pt>
    <dgm:pt modelId="{89972769-68FE-4BBC-9636-EC6605FB1984}" type="parTrans" cxnId="{1B749B79-4F1D-494F-BE11-FAB821B21458}">
      <dgm:prSet/>
      <dgm:spPr/>
      <dgm:t>
        <a:bodyPr/>
        <a:lstStyle/>
        <a:p>
          <a:endParaRPr lang="en-US"/>
        </a:p>
      </dgm:t>
    </dgm:pt>
    <dgm:pt modelId="{AE792D63-CF58-4CCA-9AEF-0EEB3E4E2626}" type="sibTrans" cxnId="{1B749B79-4F1D-494F-BE11-FAB821B21458}">
      <dgm:prSet/>
      <dgm:spPr/>
      <dgm:t>
        <a:bodyPr/>
        <a:lstStyle/>
        <a:p>
          <a:endParaRPr lang="en-US"/>
        </a:p>
      </dgm:t>
    </dgm:pt>
    <dgm:pt modelId="{9113E639-A466-4ECB-9904-598BEB831FE8}">
      <dgm:prSet phldrT="[Text]" custT="1"/>
      <dgm:spPr>
        <a:solidFill>
          <a:schemeClr val="tx2"/>
        </a:solidFill>
      </dgm:spPr>
      <dgm:t>
        <a:bodyPr/>
        <a:lstStyle/>
        <a:p>
          <a:r>
            <a:rPr lang="en-US" sz="2000" dirty="0" smtClean="0"/>
            <a:t>Santé</a:t>
          </a:r>
          <a:endParaRPr lang="en-US" sz="2000" dirty="0"/>
        </a:p>
      </dgm:t>
    </dgm:pt>
    <dgm:pt modelId="{707DAB51-1DC3-4A2B-ACF3-9E7EB49D4A3D}" type="parTrans" cxnId="{7C5ED097-D0C8-4BE4-95DD-968E1AE8633E}">
      <dgm:prSet/>
      <dgm:spPr/>
      <dgm:t>
        <a:bodyPr/>
        <a:lstStyle/>
        <a:p>
          <a:endParaRPr lang="en-US"/>
        </a:p>
      </dgm:t>
    </dgm:pt>
    <dgm:pt modelId="{935379D6-5510-4527-AAC8-BDD28CB545B2}" type="sibTrans" cxnId="{7C5ED097-D0C8-4BE4-95DD-968E1AE8633E}">
      <dgm:prSet/>
      <dgm:spPr/>
      <dgm:t>
        <a:bodyPr/>
        <a:lstStyle/>
        <a:p>
          <a:endParaRPr lang="en-US"/>
        </a:p>
      </dgm:t>
    </dgm:pt>
    <dgm:pt modelId="{117FE12A-CCC7-4148-862B-4D323570AA99}">
      <dgm:prSet phldrT="[Text]" custT="1"/>
      <dgm:spPr>
        <a:solidFill>
          <a:schemeClr val="tx2"/>
        </a:solidFill>
      </dgm:spPr>
      <dgm:t>
        <a:bodyPr/>
        <a:lstStyle/>
        <a:p>
          <a:r>
            <a:rPr lang="en-US" sz="1600" dirty="0" err="1" smtClean="0"/>
            <a:t>Prestations</a:t>
          </a:r>
          <a:r>
            <a:rPr lang="en-US" sz="1600" dirty="0" smtClean="0"/>
            <a:t> de </a:t>
          </a:r>
          <a:r>
            <a:rPr lang="en-US" sz="1600" dirty="0" err="1" smtClean="0"/>
            <a:t>soins</a:t>
          </a:r>
          <a:r>
            <a:rPr lang="en-US" sz="1600" dirty="0" smtClean="0"/>
            <a:t> non </a:t>
          </a:r>
          <a:r>
            <a:rPr lang="en-US" sz="1600" dirty="0" err="1" smtClean="0"/>
            <a:t>rémunérés</a:t>
          </a:r>
          <a:endParaRPr lang="en-US" sz="1600" dirty="0"/>
        </a:p>
      </dgm:t>
    </dgm:pt>
    <dgm:pt modelId="{56CB76AF-00AE-4293-A446-58FB1EBAF744}" type="parTrans" cxnId="{CAF307C0-6E59-4C81-8FB2-545A2DB0957D}">
      <dgm:prSet/>
      <dgm:spPr/>
      <dgm:t>
        <a:bodyPr/>
        <a:lstStyle/>
        <a:p>
          <a:endParaRPr lang="en-US"/>
        </a:p>
      </dgm:t>
    </dgm:pt>
    <dgm:pt modelId="{817B97AC-F0ED-4DB6-A0C3-2FE341DCCD11}" type="sibTrans" cxnId="{CAF307C0-6E59-4C81-8FB2-545A2DB0957D}">
      <dgm:prSet/>
      <dgm:spPr/>
      <dgm:t>
        <a:bodyPr/>
        <a:lstStyle/>
        <a:p>
          <a:endParaRPr lang="en-US"/>
        </a:p>
      </dgm:t>
    </dgm:pt>
    <dgm:pt modelId="{39EE80B5-41A0-42B6-819B-397696B05154}">
      <dgm:prSet phldrT="[Text]" custT="1"/>
      <dgm:spPr>
        <a:solidFill>
          <a:schemeClr val="tx2"/>
        </a:solidFill>
      </dgm:spPr>
      <dgm:t>
        <a:bodyPr/>
        <a:lstStyle/>
        <a:p>
          <a:r>
            <a:rPr lang="en-US" sz="1400" dirty="0" smtClean="0"/>
            <a:t>Violence à </a:t>
          </a:r>
          <a:r>
            <a:rPr lang="en-US" sz="1400" dirty="0" err="1" smtClean="0"/>
            <a:t>l’égard</a:t>
          </a:r>
          <a:r>
            <a:rPr lang="en-US" sz="1400" dirty="0" smtClean="0"/>
            <a:t> des femmes</a:t>
          </a:r>
          <a:endParaRPr lang="en-US" sz="1400" dirty="0"/>
        </a:p>
      </dgm:t>
    </dgm:pt>
    <dgm:pt modelId="{BF3977F5-328F-45E1-9230-7A737B2A8F81}" type="parTrans" cxnId="{CA80C395-B6D5-4338-834F-25FAE8112184}">
      <dgm:prSet/>
      <dgm:spPr/>
      <dgm:t>
        <a:bodyPr/>
        <a:lstStyle/>
        <a:p>
          <a:endParaRPr lang="en-US"/>
        </a:p>
      </dgm:t>
    </dgm:pt>
    <dgm:pt modelId="{AFD3C142-4D9B-4B60-A06F-FAF0C45521B4}" type="sibTrans" cxnId="{CA80C395-B6D5-4338-834F-25FAE8112184}">
      <dgm:prSet/>
      <dgm:spPr/>
      <dgm:t>
        <a:bodyPr/>
        <a:lstStyle/>
        <a:p>
          <a:endParaRPr lang="en-US"/>
        </a:p>
      </dgm:t>
    </dgm:pt>
    <dgm:pt modelId="{738F2F9E-A73B-4C8E-AFA2-6D6F704798C7}">
      <dgm:prSet phldrT="[Text]"/>
      <dgm:spPr>
        <a:solidFill>
          <a:schemeClr val="tx2"/>
        </a:solidFill>
      </dgm:spPr>
      <dgm:t>
        <a:bodyPr/>
        <a:lstStyle/>
        <a:p>
          <a:r>
            <a:rPr lang="en-US" dirty="0" smtClean="0"/>
            <a:t>Les </a:t>
          </a:r>
          <a:r>
            <a:rPr lang="en-US" dirty="0" err="1" smtClean="0"/>
            <a:t>droits</a:t>
          </a:r>
          <a:r>
            <a:rPr lang="en-US" dirty="0" smtClean="0"/>
            <a:t> de </a:t>
          </a:r>
          <a:r>
            <a:rPr lang="en-US" dirty="0" err="1" smtClean="0"/>
            <a:t>l’Homme</a:t>
          </a:r>
          <a:r>
            <a:rPr lang="en-US" dirty="0" smtClean="0"/>
            <a:t> en situations de </a:t>
          </a:r>
          <a:r>
            <a:rPr lang="en-US" dirty="0" err="1" smtClean="0"/>
            <a:t>crise</a:t>
          </a:r>
          <a:r>
            <a:rPr lang="en-US" dirty="0" smtClean="0"/>
            <a:t> </a:t>
          </a:r>
          <a:r>
            <a:rPr lang="en-US" dirty="0" err="1" smtClean="0"/>
            <a:t>humanitaire</a:t>
          </a:r>
          <a:r>
            <a:rPr lang="en-US" dirty="0" smtClean="0"/>
            <a:t> et </a:t>
          </a:r>
          <a:r>
            <a:rPr lang="en-US" dirty="0" err="1" smtClean="0"/>
            <a:t>fragiles</a:t>
          </a:r>
          <a:endParaRPr lang="en-US" dirty="0"/>
        </a:p>
      </dgm:t>
    </dgm:pt>
    <dgm:pt modelId="{76058E05-E526-4A30-A8C4-83BF796B7D4E}" type="parTrans" cxnId="{EF5FE68B-5F0F-4D70-B219-224FF0EBB200}">
      <dgm:prSet/>
      <dgm:spPr/>
      <dgm:t>
        <a:bodyPr/>
        <a:lstStyle/>
        <a:p>
          <a:endParaRPr lang="en-US"/>
        </a:p>
      </dgm:t>
    </dgm:pt>
    <dgm:pt modelId="{9F9BC443-6B2B-45A3-8606-19CB282EAD46}" type="sibTrans" cxnId="{EF5FE68B-5F0F-4D70-B219-224FF0EBB200}">
      <dgm:prSet/>
      <dgm:spPr/>
      <dgm:t>
        <a:bodyPr/>
        <a:lstStyle/>
        <a:p>
          <a:endParaRPr lang="en-US"/>
        </a:p>
      </dgm:t>
    </dgm:pt>
    <dgm:pt modelId="{9B142A08-2DED-476B-9FC9-1610C4946460}" type="pres">
      <dgm:prSet presAssocID="{8ECCA6D5-1A30-4F26-8752-B25022651DDE}" presName="diagram" presStyleCnt="0">
        <dgm:presLayoutVars>
          <dgm:dir/>
          <dgm:animLvl val="lvl"/>
          <dgm:resizeHandles val="exact"/>
        </dgm:presLayoutVars>
      </dgm:prSet>
      <dgm:spPr/>
      <dgm:t>
        <a:bodyPr/>
        <a:lstStyle/>
        <a:p>
          <a:endParaRPr lang="en-US"/>
        </a:p>
      </dgm:t>
    </dgm:pt>
    <dgm:pt modelId="{BDBB9893-6ECD-4C8C-8B3C-FFA56ED9FE48}" type="pres">
      <dgm:prSet presAssocID="{63191E03-CE97-4486-969D-2BB8E3352B74}" presName="compNode" presStyleCnt="0"/>
      <dgm:spPr/>
    </dgm:pt>
    <dgm:pt modelId="{69FD2E63-BEC5-43A0-A431-105E4C8070CC}" type="pres">
      <dgm:prSet presAssocID="{63191E03-CE97-4486-969D-2BB8E3352B74}" presName="childRect" presStyleLbl="bgAcc1" presStyleIdx="0" presStyleCnt="5">
        <dgm:presLayoutVars>
          <dgm:bulletEnabled val="1"/>
        </dgm:presLayoutVars>
      </dgm:prSet>
      <dgm:spPr/>
    </dgm:pt>
    <dgm:pt modelId="{950D8A08-725E-447A-A56C-7B619F9D48F4}" type="pres">
      <dgm:prSet presAssocID="{63191E03-CE97-4486-969D-2BB8E3352B74}" presName="parentText" presStyleLbl="node1" presStyleIdx="0" presStyleCnt="0">
        <dgm:presLayoutVars>
          <dgm:chMax val="0"/>
          <dgm:bulletEnabled val="1"/>
        </dgm:presLayoutVars>
      </dgm:prSet>
      <dgm:spPr/>
      <dgm:t>
        <a:bodyPr/>
        <a:lstStyle/>
        <a:p>
          <a:endParaRPr lang="en-US"/>
        </a:p>
      </dgm:t>
    </dgm:pt>
    <dgm:pt modelId="{1C4517BC-DFC7-451B-9DBE-EA4A0C3E353D}" type="pres">
      <dgm:prSet presAssocID="{63191E03-CE97-4486-969D-2BB8E3352B74}" presName="parentRect" presStyleLbl="alignNode1" presStyleIdx="0" presStyleCnt="5"/>
      <dgm:spPr/>
      <dgm:t>
        <a:bodyPr/>
        <a:lstStyle/>
        <a:p>
          <a:endParaRPr lang="en-US"/>
        </a:p>
      </dgm:t>
    </dgm:pt>
    <dgm:pt modelId="{6E6D37A1-AEDB-4543-8A78-E9377A9B198C}" type="pres">
      <dgm:prSet presAssocID="{63191E03-CE97-4486-969D-2BB8E3352B74}" presName="adorn" presStyleLbl="fgAccFollowNode1" presStyleIdx="0" presStyleCnt="5"/>
      <dgm:spPr>
        <a:solidFill>
          <a:schemeClr val="tx2">
            <a:lumMod val="20000"/>
            <a:lumOff val="80000"/>
            <a:alpha val="90000"/>
          </a:schemeClr>
        </a:solidFill>
      </dgm:spPr>
      <dgm:t>
        <a:bodyPr/>
        <a:lstStyle/>
        <a:p>
          <a:endParaRPr lang="en-US"/>
        </a:p>
      </dgm:t>
    </dgm:pt>
    <dgm:pt modelId="{AEFDE1F2-4722-4D90-9357-6D3640A11923}" type="pres">
      <dgm:prSet presAssocID="{AE792D63-CF58-4CCA-9AEF-0EEB3E4E2626}" presName="sibTrans" presStyleLbl="sibTrans2D1" presStyleIdx="0" presStyleCnt="0"/>
      <dgm:spPr/>
      <dgm:t>
        <a:bodyPr/>
        <a:lstStyle/>
        <a:p>
          <a:endParaRPr lang="en-US"/>
        </a:p>
      </dgm:t>
    </dgm:pt>
    <dgm:pt modelId="{FB936306-0AA0-4A4C-888E-5EBF8F2F9D7B}" type="pres">
      <dgm:prSet presAssocID="{9113E639-A466-4ECB-9904-598BEB831FE8}" presName="compNode" presStyleCnt="0"/>
      <dgm:spPr/>
    </dgm:pt>
    <dgm:pt modelId="{954D6BB3-50CF-48D5-8D44-E1DE49326CF6}" type="pres">
      <dgm:prSet presAssocID="{9113E639-A466-4ECB-9904-598BEB831FE8}" presName="childRect" presStyleLbl="bgAcc1" presStyleIdx="1" presStyleCnt="5">
        <dgm:presLayoutVars>
          <dgm:bulletEnabled val="1"/>
        </dgm:presLayoutVars>
      </dgm:prSet>
      <dgm:spPr/>
    </dgm:pt>
    <dgm:pt modelId="{78A1F087-BB97-4F66-BFE0-40498F26ECBC}" type="pres">
      <dgm:prSet presAssocID="{9113E639-A466-4ECB-9904-598BEB831FE8}" presName="parentText" presStyleLbl="node1" presStyleIdx="0" presStyleCnt="0">
        <dgm:presLayoutVars>
          <dgm:chMax val="0"/>
          <dgm:bulletEnabled val="1"/>
        </dgm:presLayoutVars>
      </dgm:prSet>
      <dgm:spPr/>
      <dgm:t>
        <a:bodyPr/>
        <a:lstStyle/>
        <a:p>
          <a:endParaRPr lang="en-US"/>
        </a:p>
      </dgm:t>
    </dgm:pt>
    <dgm:pt modelId="{F82EE716-85AE-45A9-BA71-0A735818629D}" type="pres">
      <dgm:prSet presAssocID="{9113E639-A466-4ECB-9904-598BEB831FE8}" presName="parentRect" presStyleLbl="alignNode1" presStyleIdx="1" presStyleCnt="5"/>
      <dgm:spPr/>
      <dgm:t>
        <a:bodyPr/>
        <a:lstStyle/>
        <a:p>
          <a:endParaRPr lang="en-US"/>
        </a:p>
      </dgm:t>
    </dgm:pt>
    <dgm:pt modelId="{8FEA2226-D49C-41A3-87ED-D6510541C1A0}" type="pres">
      <dgm:prSet presAssocID="{9113E639-A466-4ECB-9904-598BEB831FE8}" presName="adorn" presStyleLbl="fgAccFollowNode1" presStyleIdx="1" presStyleCnt="5"/>
      <dgm:spPr>
        <a:solidFill>
          <a:schemeClr val="tx2">
            <a:lumMod val="20000"/>
            <a:lumOff val="80000"/>
            <a:alpha val="90000"/>
          </a:schemeClr>
        </a:solidFill>
      </dgm:spPr>
      <dgm:t>
        <a:bodyPr/>
        <a:lstStyle/>
        <a:p>
          <a:endParaRPr lang="en-US"/>
        </a:p>
      </dgm:t>
    </dgm:pt>
    <dgm:pt modelId="{09C97B2E-37AB-4F20-B3C0-481DD70C65AB}" type="pres">
      <dgm:prSet presAssocID="{935379D6-5510-4527-AAC8-BDD28CB545B2}" presName="sibTrans" presStyleLbl="sibTrans2D1" presStyleIdx="0" presStyleCnt="0"/>
      <dgm:spPr/>
      <dgm:t>
        <a:bodyPr/>
        <a:lstStyle/>
        <a:p>
          <a:endParaRPr lang="en-US"/>
        </a:p>
      </dgm:t>
    </dgm:pt>
    <dgm:pt modelId="{88FB40AB-EA7E-4C76-B3C9-6DB24119376E}" type="pres">
      <dgm:prSet presAssocID="{117FE12A-CCC7-4148-862B-4D323570AA99}" presName="compNode" presStyleCnt="0"/>
      <dgm:spPr/>
    </dgm:pt>
    <dgm:pt modelId="{FD8BC4A7-B1C7-43B3-AB1B-30D1C8F1449A}" type="pres">
      <dgm:prSet presAssocID="{117FE12A-CCC7-4148-862B-4D323570AA99}" presName="childRect" presStyleLbl="bgAcc1" presStyleIdx="2" presStyleCnt="5">
        <dgm:presLayoutVars>
          <dgm:bulletEnabled val="1"/>
        </dgm:presLayoutVars>
      </dgm:prSet>
      <dgm:spPr/>
    </dgm:pt>
    <dgm:pt modelId="{C5655B6C-5129-457B-89EA-68ED695AB58A}" type="pres">
      <dgm:prSet presAssocID="{117FE12A-CCC7-4148-862B-4D323570AA99}" presName="parentText" presStyleLbl="node1" presStyleIdx="0" presStyleCnt="0">
        <dgm:presLayoutVars>
          <dgm:chMax val="0"/>
          <dgm:bulletEnabled val="1"/>
        </dgm:presLayoutVars>
      </dgm:prSet>
      <dgm:spPr/>
      <dgm:t>
        <a:bodyPr/>
        <a:lstStyle/>
        <a:p>
          <a:endParaRPr lang="en-US"/>
        </a:p>
      </dgm:t>
    </dgm:pt>
    <dgm:pt modelId="{C85E26F5-7891-4BA1-AE6D-CC362B4303B4}" type="pres">
      <dgm:prSet presAssocID="{117FE12A-CCC7-4148-862B-4D323570AA99}" presName="parentRect" presStyleLbl="alignNode1" presStyleIdx="2" presStyleCnt="5"/>
      <dgm:spPr/>
      <dgm:t>
        <a:bodyPr/>
        <a:lstStyle/>
        <a:p>
          <a:endParaRPr lang="en-US"/>
        </a:p>
      </dgm:t>
    </dgm:pt>
    <dgm:pt modelId="{ABC0300A-5643-48A7-AD68-5891ECAE0123}" type="pres">
      <dgm:prSet presAssocID="{117FE12A-CCC7-4148-862B-4D323570AA99}" presName="adorn" presStyleLbl="fgAccFollowNode1" presStyleIdx="2" presStyleCnt="5"/>
      <dgm:spPr>
        <a:solidFill>
          <a:schemeClr val="tx2">
            <a:lumMod val="20000"/>
            <a:lumOff val="80000"/>
            <a:alpha val="90000"/>
          </a:schemeClr>
        </a:solidFill>
      </dgm:spPr>
      <dgm:t>
        <a:bodyPr/>
        <a:lstStyle/>
        <a:p>
          <a:endParaRPr lang="en-US"/>
        </a:p>
      </dgm:t>
    </dgm:pt>
    <dgm:pt modelId="{718FBE22-4FB8-4C72-87A2-0F61902F453C}" type="pres">
      <dgm:prSet presAssocID="{817B97AC-F0ED-4DB6-A0C3-2FE341DCCD11}" presName="sibTrans" presStyleLbl="sibTrans2D1" presStyleIdx="0" presStyleCnt="0"/>
      <dgm:spPr/>
      <dgm:t>
        <a:bodyPr/>
        <a:lstStyle/>
        <a:p>
          <a:endParaRPr lang="en-US"/>
        </a:p>
      </dgm:t>
    </dgm:pt>
    <dgm:pt modelId="{F7438825-5FCA-44E7-8F0F-66FC4A505F3C}" type="pres">
      <dgm:prSet presAssocID="{39EE80B5-41A0-42B6-819B-397696B05154}" presName="compNode" presStyleCnt="0"/>
      <dgm:spPr/>
    </dgm:pt>
    <dgm:pt modelId="{95E14D61-9406-442E-98C4-C8F9B62AC7F9}" type="pres">
      <dgm:prSet presAssocID="{39EE80B5-41A0-42B6-819B-397696B05154}" presName="childRect" presStyleLbl="bgAcc1" presStyleIdx="3" presStyleCnt="5">
        <dgm:presLayoutVars>
          <dgm:bulletEnabled val="1"/>
        </dgm:presLayoutVars>
      </dgm:prSet>
      <dgm:spPr/>
    </dgm:pt>
    <dgm:pt modelId="{EFD853D6-6591-4F53-A157-ACCF0B05031D}" type="pres">
      <dgm:prSet presAssocID="{39EE80B5-41A0-42B6-819B-397696B05154}" presName="parentText" presStyleLbl="node1" presStyleIdx="0" presStyleCnt="0">
        <dgm:presLayoutVars>
          <dgm:chMax val="0"/>
          <dgm:bulletEnabled val="1"/>
        </dgm:presLayoutVars>
      </dgm:prSet>
      <dgm:spPr/>
      <dgm:t>
        <a:bodyPr/>
        <a:lstStyle/>
        <a:p>
          <a:endParaRPr lang="en-US"/>
        </a:p>
      </dgm:t>
    </dgm:pt>
    <dgm:pt modelId="{C8F32163-EA53-4D39-AFA4-04350ADC9247}" type="pres">
      <dgm:prSet presAssocID="{39EE80B5-41A0-42B6-819B-397696B05154}" presName="parentRect" presStyleLbl="alignNode1" presStyleIdx="3" presStyleCnt="5"/>
      <dgm:spPr/>
      <dgm:t>
        <a:bodyPr/>
        <a:lstStyle/>
        <a:p>
          <a:endParaRPr lang="en-US"/>
        </a:p>
      </dgm:t>
    </dgm:pt>
    <dgm:pt modelId="{D16A4DE1-3BC5-4F76-886B-2489254129DB}" type="pres">
      <dgm:prSet presAssocID="{39EE80B5-41A0-42B6-819B-397696B05154}" presName="adorn" presStyleLbl="fgAccFollowNode1" presStyleIdx="3" presStyleCnt="5"/>
      <dgm:spPr>
        <a:solidFill>
          <a:schemeClr val="tx2">
            <a:lumMod val="20000"/>
            <a:lumOff val="80000"/>
            <a:alpha val="90000"/>
          </a:schemeClr>
        </a:solidFill>
      </dgm:spPr>
      <dgm:t>
        <a:bodyPr/>
        <a:lstStyle/>
        <a:p>
          <a:endParaRPr lang="en-US"/>
        </a:p>
      </dgm:t>
    </dgm:pt>
    <dgm:pt modelId="{C850C2F1-C0EB-4C19-8B7E-B8211AE46F17}" type="pres">
      <dgm:prSet presAssocID="{AFD3C142-4D9B-4B60-A06F-FAF0C45521B4}" presName="sibTrans" presStyleLbl="sibTrans2D1" presStyleIdx="0" presStyleCnt="0"/>
      <dgm:spPr/>
      <dgm:t>
        <a:bodyPr/>
        <a:lstStyle/>
        <a:p>
          <a:endParaRPr lang="en-US"/>
        </a:p>
      </dgm:t>
    </dgm:pt>
    <dgm:pt modelId="{71DD97D2-3B32-47DB-B929-31F57F1C01DF}" type="pres">
      <dgm:prSet presAssocID="{738F2F9E-A73B-4C8E-AFA2-6D6F704798C7}" presName="compNode" presStyleCnt="0"/>
      <dgm:spPr/>
    </dgm:pt>
    <dgm:pt modelId="{143A1A5E-7243-49D8-96E5-5C4B52114BEE}" type="pres">
      <dgm:prSet presAssocID="{738F2F9E-A73B-4C8E-AFA2-6D6F704798C7}" presName="childRect" presStyleLbl="bgAcc1" presStyleIdx="4" presStyleCnt="5">
        <dgm:presLayoutVars>
          <dgm:bulletEnabled val="1"/>
        </dgm:presLayoutVars>
      </dgm:prSet>
      <dgm:spPr/>
    </dgm:pt>
    <dgm:pt modelId="{889FBA46-F614-46AA-909E-A16207D3127C}" type="pres">
      <dgm:prSet presAssocID="{738F2F9E-A73B-4C8E-AFA2-6D6F704798C7}" presName="parentText" presStyleLbl="node1" presStyleIdx="0" presStyleCnt="0">
        <dgm:presLayoutVars>
          <dgm:chMax val="0"/>
          <dgm:bulletEnabled val="1"/>
        </dgm:presLayoutVars>
      </dgm:prSet>
      <dgm:spPr/>
      <dgm:t>
        <a:bodyPr/>
        <a:lstStyle/>
        <a:p>
          <a:endParaRPr lang="en-US"/>
        </a:p>
      </dgm:t>
    </dgm:pt>
    <dgm:pt modelId="{A4D892E6-E241-4070-8F5F-49482A0BE8BA}" type="pres">
      <dgm:prSet presAssocID="{738F2F9E-A73B-4C8E-AFA2-6D6F704798C7}" presName="parentRect" presStyleLbl="alignNode1" presStyleIdx="4" presStyleCnt="5"/>
      <dgm:spPr/>
      <dgm:t>
        <a:bodyPr/>
        <a:lstStyle/>
        <a:p>
          <a:endParaRPr lang="en-US"/>
        </a:p>
      </dgm:t>
    </dgm:pt>
    <dgm:pt modelId="{DD88FEDD-1832-4017-9AC4-522BC584FBA0}" type="pres">
      <dgm:prSet presAssocID="{738F2F9E-A73B-4C8E-AFA2-6D6F704798C7}" presName="adorn" presStyleLbl="fgAccFollowNode1" presStyleIdx="4" presStyleCnt="5"/>
      <dgm:spPr>
        <a:solidFill>
          <a:schemeClr val="tx2">
            <a:lumMod val="20000"/>
            <a:lumOff val="80000"/>
            <a:alpha val="90000"/>
          </a:schemeClr>
        </a:solidFill>
      </dgm:spPr>
      <dgm:t>
        <a:bodyPr/>
        <a:lstStyle/>
        <a:p>
          <a:endParaRPr lang="en-US"/>
        </a:p>
      </dgm:t>
    </dgm:pt>
  </dgm:ptLst>
  <dgm:cxnLst>
    <dgm:cxn modelId="{229D2A5A-5F08-4E03-9D33-4A0904252FD5}" type="presOf" srcId="{935379D6-5510-4527-AAC8-BDD28CB545B2}" destId="{09C97B2E-37AB-4F20-B3C0-481DD70C65AB}" srcOrd="0" destOrd="0" presId="urn:microsoft.com/office/officeart/2005/8/layout/bList2"/>
    <dgm:cxn modelId="{895698B4-0987-4A68-A826-217C5D8345E9}" type="presOf" srcId="{39EE80B5-41A0-42B6-819B-397696B05154}" destId="{C8F32163-EA53-4D39-AFA4-04350ADC9247}" srcOrd="1" destOrd="0" presId="urn:microsoft.com/office/officeart/2005/8/layout/bList2"/>
    <dgm:cxn modelId="{1F36620F-A399-4E2B-92C9-2F002675CB6B}" type="presOf" srcId="{117FE12A-CCC7-4148-862B-4D323570AA99}" destId="{C85E26F5-7891-4BA1-AE6D-CC362B4303B4}" srcOrd="1" destOrd="0" presId="urn:microsoft.com/office/officeart/2005/8/layout/bList2"/>
    <dgm:cxn modelId="{CAF307C0-6E59-4C81-8FB2-545A2DB0957D}" srcId="{8ECCA6D5-1A30-4F26-8752-B25022651DDE}" destId="{117FE12A-CCC7-4148-862B-4D323570AA99}" srcOrd="2" destOrd="0" parTransId="{56CB76AF-00AE-4293-A446-58FB1EBAF744}" sibTransId="{817B97AC-F0ED-4DB6-A0C3-2FE341DCCD11}"/>
    <dgm:cxn modelId="{C6D330B5-CE65-466B-AC23-9869BB424E25}" type="presOf" srcId="{AE792D63-CF58-4CCA-9AEF-0EEB3E4E2626}" destId="{AEFDE1F2-4722-4D90-9357-6D3640A11923}" srcOrd="0" destOrd="0" presId="urn:microsoft.com/office/officeart/2005/8/layout/bList2"/>
    <dgm:cxn modelId="{67F44DE6-68DF-48BC-B723-504903BEE11E}" type="presOf" srcId="{8ECCA6D5-1A30-4F26-8752-B25022651DDE}" destId="{9B142A08-2DED-476B-9FC9-1610C4946460}" srcOrd="0" destOrd="0" presId="urn:microsoft.com/office/officeart/2005/8/layout/bList2"/>
    <dgm:cxn modelId="{64398A78-ED8A-4CA3-A5CC-AC4E0509842B}" type="presOf" srcId="{63191E03-CE97-4486-969D-2BB8E3352B74}" destId="{1C4517BC-DFC7-451B-9DBE-EA4A0C3E353D}" srcOrd="1" destOrd="0" presId="urn:microsoft.com/office/officeart/2005/8/layout/bList2"/>
    <dgm:cxn modelId="{7C5ED097-D0C8-4BE4-95DD-968E1AE8633E}" srcId="{8ECCA6D5-1A30-4F26-8752-B25022651DDE}" destId="{9113E639-A466-4ECB-9904-598BEB831FE8}" srcOrd="1" destOrd="0" parTransId="{707DAB51-1DC3-4A2B-ACF3-9E7EB49D4A3D}" sibTransId="{935379D6-5510-4527-AAC8-BDD28CB545B2}"/>
    <dgm:cxn modelId="{FDB181DD-3F8B-4CE1-84F4-4344AD5C30F0}" type="presOf" srcId="{9113E639-A466-4ECB-9904-598BEB831FE8}" destId="{F82EE716-85AE-45A9-BA71-0A735818629D}" srcOrd="1" destOrd="0" presId="urn:microsoft.com/office/officeart/2005/8/layout/bList2"/>
    <dgm:cxn modelId="{BBFEA166-77B0-457E-B22A-1C53121A2188}" type="presOf" srcId="{39EE80B5-41A0-42B6-819B-397696B05154}" destId="{EFD853D6-6591-4F53-A157-ACCF0B05031D}" srcOrd="0" destOrd="0" presId="urn:microsoft.com/office/officeart/2005/8/layout/bList2"/>
    <dgm:cxn modelId="{9F3C92BC-E628-402B-9B8F-8F77E43F4776}" type="presOf" srcId="{AFD3C142-4D9B-4B60-A06F-FAF0C45521B4}" destId="{C850C2F1-C0EB-4C19-8B7E-B8211AE46F17}" srcOrd="0" destOrd="0" presId="urn:microsoft.com/office/officeart/2005/8/layout/bList2"/>
    <dgm:cxn modelId="{EF5FE68B-5F0F-4D70-B219-224FF0EBB200}" srcId="{8ECCA6D5-1A30-4F26-8752-B25022651DDE}" destId="{738F2F9E-A73B-4C8E-AFA2-6D6F704798C7}" srcOrd="4" destOrd="0" parTransId="{76058E05-E526-4A30-A8C4-83BF796B7D4E}" sibTransId="{9F9BC443-6B2B-45A3-8606-19CB282EAD46}"/>
    <dgm:cxn modelId="{1B749B79-4F1D-494F-BE11-FAB821B21458}" srcId="{8ECCA6D5-1A30-4F26-8752-B25022651DDE}" destId="{63191E03-CE97-4486-969D-2BB8E3352B74}" srcOrd="0" destOrd="0" parTransId="{89972769-68FE-4BBC-9636-EC6605FB1984}" sibTransId="{AE792D63-CF58-4CCA-9AEF-0EEB3E4E2626}"/>
    <dgm:cxn modelId="{6A4ACBCC-6D05-40DD-A9A0-DFB941D1AD00}" type="presOf" srcId="{817B97AC-F0ED-4DB6-A0C3-2FE341DCCD11}" destId="{718FBE22-4FB8-4C72-87A2-0F61902F453C}" srcOrd="0" destOrd="0" presId="urn:microsoft.com/office/officeart/2005/8/layout/bList2"/>
    <dgm:cxn modelId="{DC42BAF5-409E-4F4F-AA47-DC0F02AB66AE}" type="presOf" srcId="{738F2F9E-A73B-4C8E-AFA2-6D6F704798C7}" destId="{A4D892E6-E241-4070-8F5F-49482A0BE8BA}" srcOrd="1" destOrd="0" presId="urn:microsoft.com/office/officeart/2005/8/layout/bList2"/>
    <dgm:cxn modelId="{EFD53983-A97C-4EAA-859E-19A8BCF88864}" type="presOf" srcId="{63191E03-CE97-4486-969D-2BB8E3352B74}" destId="{950D8A08-725E-447A-A56C-7B619F9D48F4}" srcOrd="0" destOrd="0" presId="urn:microsoft.com/office/officeart/2005/8/layout/bList2"/>
    <dgm:cxn modelId="{CA80C395-B6D5-4338-834F-25FAE8112184}" srcId="{8ECCA6D5-1A30-4F26-8752-B25022651DDE}" destId="{39EE80B5-41A0-42B6-819B-397696B05154}" srcOrd="3" destOrd="0" parTransId="{BF3977F5-328F-45E1-9230-7A737B2A8F81}" sibTransId="{AFD3C142-4D9B-4B60-A06F-FAF0C45521B4}"/>
    <dgm:cxn modelId="{D9CCD961-39FC-4CF8-ADC2-6101546D2DAD}" type="presOf" srcId="{9113E639-A466-4ECB-9904-598BEB831FE8}" destId="{78A1F087-BB97-4F66-BFE0-40498F26ECBC}" srcOrd="0" destOrd="0" presId="urn:microsoft.com/office/officeart/2005/8/layout/bList2"/>
    <dgm:cxn modelId="{DECA9602-E8C0-4B45-9877-A68FC76A7B26}" type="presOf" srcId="{117FE12A-CCC7-4148-862B-4D323570AA99}" destId="{C5655B6C-5129-457B-89EA-68ED695AB58A}" srcOrd="0" destOrd="0" presId="urn:microsoft.com/office/officeart/2005/8/layout/bList2"/>
    <dgm:cxn modelId="{83C9D94A-F6A8-4507-98A9-7B45F8957517}" type="presOf" srcId="{738F2F9E-A73B-4C8E-AFA2-6D6F704798C7}" destId="{889FBA46-F614-46AA-909E-A16207D3127C}" srcOrd="0" destOrd="0" presId="urn:microsoft.com/office/officeart/2005/8/layout/bList2"/>
    <dgm:cxn modelId="{F3FB730F-B842-40BF-93FC-4AE51DDD6B0A}" type="presParOf" srcId="{9B142A08-2DED-476B-9FC9-1610C4946460}" destId="{BDBB9893-6ECD-4C8C-8B3C-FFA56ED9FE48}" srcOrd="0" destOrd="0" presId="urn:microsoft.com/office/officeart/2005/8/layout/bList2"/>
    <dgm:cxn modelId="{CBF789DA-1E98-4EB5-8FFE-09DE44ED84F3}" type="presParOf" srcId="{BDBB9893-6ECD-4C8C-8B3C-FFA56ED9FE48}" destId="{69FD2E63-BEC5-43A0-A431-105E4C8070CC}" srcOrd="0" destOrd="0" presId="urn:microsoft.com/office/officeart/2005/8/layout/bList2"/>
    <dgm:cxn modelId="{724675AF-CC02-42B6-9FA0-BE3F726F4479}" type="presParOf" srcId="{BDBB9893-6ECD-4C8C-8B3C-FFA56ED9FE48}" destId="{950D8A08-725E-447A-A56C-7B619F9D48F4}" srcOrd="1" destOrd="0" presId="urn:microsoft.com/office/officeart/2005/8/layout/bList2"/>
    <dgm:cxn modelId="{49055A60-1FA4-488F-B9DF-7A5D342A306B}" type="presParOf" srcId="{BDBB9893-6ECD-4C8C-8B3C-FFA56ED9FE48}" destId="{1C4517BC-DFC7-451B-9DBE-EA4A0C3E353D}" srcOrd="2" destOrd="0" presId="urn:microsoft.com/office/officeart/2005/8/layout/bList2"/>
    <dgm:cxn modelId="{2EA1D5B9-1CDA-4579-97C6-F0CCF0D52050}" type="presParOf" srcId="{BDBB9893-6ECD-4C8C-8B3C-FFA56ED9FE48}" destId="{6E6D37A1-AEDB-4543-8A78-E9377A9B198C}" srcOrd="3" destOrd="0" presId="urn:microsoft.com/office/officeart/2005/8/layout/bList2"/>
    <dgm:cxn modelId="{8DFF5CE7-88B9-4D03-A237-5470E99117BF}" type="presParOf" srcId="{9B142A08-2DED-476B-9FC9-1610C4946460}" destId="{AEFDE1F2-4722-4D90-9357-6D3640A11923}" srcOrd="1" destOrd="0" presId="urn:microsoft.com/office/officeart/2005/8/layout/bList2"/>
    <dgm:cxn modelId="{B67E0C97-36D3-4BBA-BBB6-E3EC694A607F}" type="presParOf" srcId="{9B142A08-2DED-476B-9FC9-1610C4946460}" destId="{FB936306-0AA0-4A4C-888E-5EBF8F2F9D7B}" srcOrd="2" destOrd="0" presId="urn:microsoft.com/office/officeart/2005/8/layout/bList2"/>
    <dgm:cxn modelId="{263050DD-4539-44CA-9BE1-6805B9AFFFB7}" type="presParOf" srcId="{FB936306-0AA0-4A4C-888E-5EBF8F2F9D7B}" destId="{954D6BB3-50CF-48D5-8D44-E1DE49326CF6}" srcOrd="0" destOrd="0" presId="urn:microsoft.com/office/officeart/2005/8/layout/bList2"/>
    <dgm:cxn modelId="{E31D93EC-FD35-4E28-BFFD-5F05995DEBA5}" type="presParOf" srcId="{FB936306-0AA0-4A4C-888E-5EBF8F2F9D7B}" destId="{78A1F087-BB97-4F66-BFE0-40498F26ECBC}" srcOrd="1" destOrd="0" presId="urn:microsoft.com/office/officeart/2005/8/layout/bList2"/>
    <dgm:cxn modelId="{2FFB69A4-4ABF-40B3-B9FB-E3A8DA116D70}" type="presParOf" srcId="{FB936306-0AA0-4A4C-888E-5EBF8F2F9D7B}" destId="{F82EE716-85AE-45A9-BA71-0A735818629D}" srcOrd="2" destOrd="0" presId="urn:microsoft.com/office/officeart/2005/8/layout/bList2"/>
    <dgm:cxn modelId="{71B9AD08-8BCB-40D4-B620-B8F232C1390D}" type="presParOf" srcId="{FB936306-0AA0-4A4C-888E-5EBF8F2F9D7B}" destId="{8FEA2226-D49C-41A3-87ED-D6510541C1A0}" srcOrd="3" destOrd="0" presId="urn:microsoft.com/office/officeart/2005/8/layout/bList2"/>
    <dgm:cxn modelId="{EEB9B085-674F-4BC5-97B6-572C87F5DD81}" type="presParOf" srcId="{9B142A08-2DED-476B-9FC9-1610C4946460}" destId="{09C97B2E-37AB-4F20-B3C0-481DD70C65AB}" srcOrd="3" destOrd="0" presId="urn:microsoft.com/office/officeart/2005/8/layout/bList2"/>
    <dgm:cxn modelId="{B51F46D5-586B-4BA0-A0E9-D1AD6D345F84}" type="presParOf" srcId="{9B142A08-2DED-476B-9FC9-1610C4946460}" destId="{88FB40AB-EA7E-4C76-B3C9-6DB24119376E}" srcOrd="4" destOrd="0" presId="urn:microsoft.com/office/officeart/2005/8/layout/bList2"/>
    <dgm:cxn modelId="{2FA5AFAA-5734-497B-8A25-E911ACEE9C52}" type="presParOf" srcId="{88FB40AB-EA7E-4C76-B3C9-6DB24119376E}" destId="{FD8BC4A7-B1C7-43B3-AB1B-30D1C8F1449A}" srcOrd="0" destOrd="0" presId="urn:microsoft.com/office/officeart/2005/8/layout/bList2"/>
    <dgm:cxn modelId="{1DA789AD-0BE9-4738-B9C4-FB57B39FEF8F}" type="presParOf" srcId="{88FB40AB-EA7E-4C76-B3C9-6DB24119376E}" destId="{C5655B6C-5129-457B-89EA-68ED695AB58A}" srcOrd="1" destOrd="0" presId="urn:microsoft.com/office/officeart/2005/8/layout/bList2"/>
    <dgm:cxn modelId="{BB0D75CE-353C-4652-B9A4-45BB81037184}" type="presParOf" srcId="{88FB40AB-EA7E-4C76-B3C9-6DB24119376E}" destId="{C85E26F5-7891-4BA1-AE6D-CC362B4303B4}" srcOrd="2" destOrd="0" presId="urn:microsoft.com/office/officeart/2005/8/layout/bList2"/>
    <dgm:cxn modelId="{41862FD0-F519-42BE-A29A-44342454643D}" type="presParOf" srcId="{88FB40AB-EA7E-4C76-B3C9-6DB24119376E}" destId="{ABC0300A-5643-48A7-AD68-5891ECAE0123}" srcOrd="3" destOrd="0" presId="urn:microsoft.com/office/officeart/2005/8/layout/bList2"/>
    <dgm:cxn modelId="{F9A73556-544F-4AE4-A7ED-81A3D84C409A}" type="presParOf" srcId="{9B142A08-2DED-476B-9FC9-1610C4946460}" destId="{718FBE22-4FB8-4C72-87A2-0F61902F453C}" srcOrd="5" destOrd="0" presId="urn:microsoft.com/office/officeart/2005/8/layout/bList2"/>
    <dgm:cxn modelId="{2F00B5C3-C29F-4BE3-93DC-675351EE28F4}" type="presParOf" srcId="{9B142A08-2DED-476B-9FC9-1610C4946460}" destId="{F7438825-5FCA-44E7-8F0F-66FC4A505F3C}" srcOrd="6" destOrd="0" presId="urn:microsoft.com/office/officeart/2005/8/layout/bList2"/>
    <dgm:cxn modelId="{DC71066A-C9F3-4405-A41C-7603F8651334}" type="presParOf" srcId="{F7438825-5FCA-44E7-8F0F-66FC4A505F3C}" destId="{95E14D61-9406-442E-98C4-C8F9B62AC7F9}" srcOrd="0" destOrd="0" presId="urn:microsoft.com/office/officeart/2005/8/layout/bList2"/>
    <dgm:cxn modelId="{E896503A-FF73-419B-8D25-6A7277982BB0}" type="presParOf" srcId="{F7438825-5FCA-44E7-8F0F-66FC4A505F3C}" destId="{EFD853D6-6591-4F53-A157-ACCF0B05031D}" srcOrd="1" destOrd="0" presId="urn:microsoft.com/office/officeart/2005/8/layout/bList2"/>
    <dgm:cxn modelId="{348401A4-6C91-4F9E-8811-211E16D2ACC4}" type="presParOf" srcId="{F7438825-5FCA-44E7-8F0F-66FC4A505F3C}" destId="{C8F32163-EA53-4D39-AFA4-04350ADC9247}" srcOrd="2" destOrd="0" presId="urn:microsoft.com/office/officeart/2005/8/layout/bList2"/>
    <dgm:cxn modelId="{DD0F6E44-CD63-49A4-B71D-82D70CCCD784}" type="presParOf" srcId="{F7438825-5FCA-44E7-8F0F-66FC4A505F3C}" destId="{D16A4DE1-3BC5-4F76-886B-2489254129DB}" srcOrd="3" destOrd="0" presId="urn:microsoft.com/office/officeart/2005/8/layout/bList2"/>
    <dgm:cxn modelId="{ABD40CAD-196F-486F-B660-9996EC0D2A73}" type="presParOf" srcId="{9B142A08-2DED-476B-9FC9-1610C4946460}" destId="{C850C2F1-C0EB-4C19-8B7E-B8211AE46F17}" srcOrd="7" destOrd="0" presId="urn:microsoft.com/office/officeart/2005/8/layout/bList2"/>
    <dgm:cxn modelId="{26AE8D38-0449-49D8-9560-078621BABABA}" type="presParOf" srcId="{9B142A08-2DED-476B-9FC9-1610C4946460}" destId="{71DD97D2-3B32-47DB-B929-31F57F1C01DF}" srcOrd="8" destOrd="0" presId="urn:microsoft.com/office/officeart/2005/8/layout/bList2"/>
    <dgm:cxn modelId="{9C033006-3DFA-4D4D-9549-43D2A48016A6}" type="presParOf" srcId="{71DD97D2-3B32-47DB-B929-31F57F1C01DF}" destId="{143A1A5E-7243-49D8-96E5-5C4B52114BEE}" srcOrd="0" destOrd="0" presId="urn:microsoft.com/office/officeart/2005/8/layout/bList2"/>
    <dgm:cxn modelId="{2F200B55-9018-465C-922C-13299B88F731}" type="presParOf" srcId="{71DD97D2-3B32-47DB-B929-31F57F1C01DF}" destId="{889FBA46-F614-46AA-909E-A16207D3127C}" srcOrd="1" destOrd="0" presId="urn:microsoft.com/office/officeart/2005/8/layout/bList2"/>
    <dgm:cxn modelId="{56F8E458-EFCA-41FC-BA60-13942493854C}" type="presParOf" srcId="{71DD97D2-3B32-47DB-B929-31F57F1C01DF}" destId="{A4D892E6-E241-4070-8F5F-49482A0BE8BA}" srcOrd="2" destOrd="0" presId="urn:microsoft.com/office/officeart/2005/8/layout/bList2"/>
    <dgm:cxn modelId="{8368161A-0EC2-4BC6-8877-B75D928F445F}" type="presParOf" srcId="{71DD97D2-3B32-47DB-B929-31F57F1C01DF}" destId="{DD88FEDD-1832-4017-9AC4-522BC584FBA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BA3FDD-09B8-4A20-A0B6-B134C05AA2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F3FC2F-287B-4408-A881-38899B3A60CC}">
      <dgm:prSet custT="1"/>
      <dgm:spPr/>
      <dgm:t>
        <a:bodyPr/>
        <a:lstStyle/>
        <a:p>
          <a:r>
            <a:rPr lang="en-US" sz="1800" b="1" dirty="0"/>
            <a:t>Impact</a:t>
          </a:r>
          <a:endParaRPr lang="en-US" sz="1800" dirty="0"/>
        </a:p>
      </dgm:t>
    </dgm:pt>
    <dgm:pt modelId="{7017560A-423F-4460-B418-DA98628A2F92}" type="parTrans" cxnId="{30B46065-6166-4FE6-9CED-A0EDF470B228}">
      <dgm:prSet/>
      <dgm:spPr/>
      <dgm:t>
        <a:bodyPr/>
        <a:lstStyle/>
        <a:p>
          <a:endParaRPr lang="en-US"/>
        </a:p>
      </dgm:t>
    </dgm:pt>
    <dgm:pt modelId="{C1729809-BD47-4CD0-B259-50D83006509F}" type="sibTrans" cxnId="{30B46065-6166-4FE6-9CED-A0EDF470B228}">
      <dgm:prSet/>
      <dgm:spPr/>
      <dgm:t>
        <a:bodyPr/>
        <a:lstStyle/>
        <a:p>
          <a:endParaRPr lang="en-US"/>
        </a:p>
      </dgm:t>
    </dgm:pt>
    <dgm:pt modelId="{F3711BE2-B4DA-4BB5-ABDD-78BBA6666056}">
      <dgm:prSet custT="1"/>
      <dgm:spPr/>
      <dgm:t>
        <a:bodyPr/>
        <a:lstStyle/>
        <a:p>
          <a:pPr algn="just"/>
          <a:r>
            <a:rPr lang="en-US" sz="1400" kern="1200" dirty="0">
              <a:solidFill>
                <a:schemeClr val="tx1">
                  <a:lumMod val="65000"/>
                  <a:lumOff val="35000"/>
                </a:schemeClr>
              </a:solidFill>
              <a:latin typeface="+mn-lt"/>
              <a:ea typeface="+mn-ea"/>
              <a:cs typeface="+mn-cs"/>
            </a:rPr>
            <a:t>Crowded homes, substance abuse, limited access to services and reduced peer support are exacerbating these conditions.</a:t>
          </a:r>
        </a:p>
      </dgm:t>
    </dgm:pt>
    <dgm:pt modelId="{549FA145-8488-4D3F-B59D-662FF62D205A}" type="parTrans" cxnId="{AC7055AB-B960-4B66-8A5B-AABAA30FF85F}">
      <dgm:prSet/>
      <dgm:spPr/>
      <dgm:t>
        <a:bodyPr/>
        <a:lstStyle/>
        <a:p>
          <a:endParaRPr lang="en-US"/>
        </a:p>
      </dgm:t>
    </dgm:pt>
    <dgm:pt modelId="{A5D2CDA0-3BB3-4F3B-9BA4-8A1A574348E3}" type="sibTrans" cxnId="{AC7055AB-B960-4B66-8A5B-AABAA30FF85F}">
      <dgm:prSet/>
      <dgm:spPr/>
      <dgm:t>
        <a:bodyPr/>
        <a:lstStyle/>
        <a:p>
          <a:endParaRPr lang="en-US"/>
        </a:p>
      </dgm:t>
    </dgm:pt>
    <dgm:pt modelId="{0F4AA535-050F-4E34-8420-598BD6A4E22B}">
      <dgm:prSet custT="1"/>
      <dgm:spPr/>
      <dgm:t>
        <a:bodyPr/>
        <a:lstStyle/>
        <a:p>
          <a:pPr algn="just"/>
          <a:r>
            <a:rPr lang="en-US" sz="1400" kern="1200" dirty="0">
              <a:solidFill>
                <a:schemeClr val="tx1">
                  <a:lumMod val="65000"/>
                  <a:lumOff val="35000"/>
                </a:schemeClr>
              </a:solidFill>
              <a:latin typeface="+mn-lt"/>
              <a:ea typeface="+mn-ea"/>
              <a:cs typeface="+mn-cs"/>
            </a:rPr>
            <a:t>At the same time, support services are struggling.  Judicial, police and health services that are the first responders for women are overwhelmed, have shifted priorities, or are otherwise unable to help. </a:t>
          </a:r>
        </a:p>
      </dgm:t>
    </dgm:pt>
    <dgm:pt modelId="{6D0488AB-06FD-44F9-B67C-EC23DC68D8EA}" type="parTrans" cxnId="{F7B19997-2F93-4EFC-A74D-9919E88E61EA}">
      <dgm:prSet/>
      <dgm:spPr/>
      <dgm:t>
        <a:bodyPr/>
        <a:lstStyle/>
        <a:p>
          <a:endParaRPr lang="en-US"/>
        </a:p>
      </dgm:t>
    </dgm:pt>
    <dgm:pt modelId="{0710AF72-8D7A-46C1-8C22-8A8CAD2F0B89}" type="sibTrans" cxnId="{F7B19997-2F93-4EFC-A74D-9919E88E61EA}">
      <dgm:prSet/>
      <dgm:spPr/>
      <dgm:t>
        <a:bodyPr/>
        <a:lstStyle/>
        <a:p>
          <a:endParaRPr lang="en-US"/>
        </a:p>
      </dgm:t>
    </dgm:pt>
    <dgm:pt modelId="{B0512DE1-C2AA-4C4B-966A-1B4859CC0CE6}">
      <dgm:prSet custT="1"/>
      <dgm:spPr/>
      <dgm:t>
        <a:bodyPr/>
        <a:lstStyle/>
        <a:p>
          <a:r>
            <a:rPr lang="en-US" sz="1800" b="1" dirty="0"/>
            <a:t>Proposed Measures</a:t>
          </a:r>
          <a:endParaRPr lang="en-US" sz="1800" dirty="0"/>
        </a:p>
      </dgm:t>
    </dgm:pt>
    <dgm:pt modelId="{E86FD55F-F4F1-471A-9CA5-3F865A3777B4}" type="parTrans" cxnId="{B813C224-4D16-4A3C-BB13-84EB876EFCFC}">
      <dgm:prSet/>
      <dgm:spPr/>
      <dgm:t>
        <a:bodyPr/>
        <a:lstStyle/>
        <a:p>
          <a:endParaRPr lang="en-US"/>
        </a:p>
      </dgm:t>
    </dgm:pt>
    <dgm:pt modelId="{603ACABA-88E1-4BAA-B228-71F288A1654B}" type="sibTrans" cxnId="{B813C224-4D16-4A3C-BB13-84EB876EFCFC}">
      <dgm:prSet/>
      <dgm:spPr/>
      <dgm:t>
        <a:bodyPr/>
        <a:lstStyle/>
        <a:p>
          <a:endParaRPr lang="en-US"/>
        </a:p>
      </dgm:t>
    </dgm:pt>
    <dgm:pt modelId="{A8890C3F-89C7-4FE9-9835-01D9F9A0F960}">
      <dgm:prSet custT="1"/>
      <dgm:spPr/>
      <dgm:t>
        <a:bodyPr/>
        <a:lstStyle/>
        <a:p>
          <a:pPr algn="just"/>
          <a:r>
            <a:rPr lang="en-US" sz="1400" kern="1200" dirty="0">
              <a:solidFill>
                <a:schemeClr val="tx1">
                  <a:lumMod val="65000"/>
                  <a:lumOff val="35000"/>
                </a:schemeClr>
              </a:solidFill>
              <a:latin typeface="+mn-lt"/>
              <a:ea typeface="+mn-ea"/>
              <a:cs typeface="+mn-cs"/>
            </a:rPr>
            <a:t>Integrating prevention efforts and services to respond to violence against women into COVID-19 response plans</a:t>
          </a:r>
        </a:p>
      </dgm:t>
    </dgm:pt>
    <dgm:pt modelId="{D066F789-BB8C-42C6-A049-2E179C1D1D2A}" type="parTrans" cxnId="{0DEDEA19-CCC9-4CC2-A8D8-9B1E161052B9}">
      <dgm:prSet/>
      <dgm:spPr/>
      <dgm:t>
        <a:bodyPr/>
        <a:lstStyle/>
        <a:p>
          <a:endParaRPr lang="en-US"/>
        </a:p>
      </dgm:t>
    </dgm:pt>
    <dgm:pt modelId="{5CF10441-86C9-4157-B41E-DD089879B343}" type="sibTrans" cxnId="{0DEDEA19-CCC9-4CC2-A8D8-9B1E161052B9}">
      <dgm:prSet/>
      <dgm:spPr/>
      <dgm:t>
        <a:bodyPr/>
        <a:lstStyle/>
        <a:p>
          <a:endParaRPr lang="en-US"/>
        </a:p>
      </dgm:t>
    </dgm:pt>
    <dgm:pt modelId="{5E4D42DD-1883-4CFC-984F-72F58B385362}">
      <dgm:prSet custT="1"/>
      <dgm:spPr/>
      <dgm:t>
        <a:bodyPr/>
        <a:lstStyle/>
        <a:p>
          <a:pPr algn="just"/>
          <a:r>
            <a:rPr lang="en-US" sz="1400" kern="1200" dirty="0">
              <a:solidFill>
                <a:schemeClr val="tx1">
                  <a:lumMod val="65000"/>
                  <a:lumOff val="35000"/>
                </a:schemeClr>
              </a:solidFill>
              <a:latin typeface="+mn-lt"/>
              <a:ea typeface="+mn-ea"/>
              <a:cs typeface="+mn-cs"/>
            </a:rPr>
            <a:t>Designating domestic violence shelters as essential services and increasing resources to them, and to civil society groups on the front line of response</a:t>
          </a:r>
        </a:p>
      </dgm:t>
    </dgm:pt>
    <dgm:pt modelId="{D089EE4E-731A-41AA-898D-7027A3BF98DE}" type="parTrans" cxnId="{DB0C3B93-80BF-4519-98FC-69296445CF0F}">
      <dgm:prSet/>
      <dgm:spPr/>
      <dgm:t>
        <a:bodyPr/>
        <a:lstStyle/>
        <a:p>
          <a:endParaRPr lang="en-US"/>
        </a:p>
      </dgm:t>
    </dgm:pt>
    <dgm:pt modelId="{D4AE1B10-E6A0-4631-A2F0-953CBA48256E}" type="sibTrans" cxnId="{DB0C3B93-80BF-4519-98FC-69296445CF0F}">
      <dgm:prSet/>
      <dgm:spPr/>
      <dgm:t>
        <a:bodyPr/>
        <a:lstStyle/>
        <a:p>
          <a:endParaRPr lang="en-US"/>
        </a:p>
      </dgm:t>
    </dgm:pt>
    <dgm:pt modelId="{6BF29F86-A2F0-45AB-9998-099921FB0E92}">
      <dgm:prSet custT="1"/>
      <dgm:spPr/>
      <dgm:t>
        <a:bodyPr/>
        <a:lstStyle/>
        <a:p>
          <a:pPr algn="just"/>
          <a:r>
            <a:rPr lang="en-US" sz="1400" kern="1200" dirty="0">
              <a:solidFill>
                <a:schemeClr val="tx1">
                  <a:lumMod val="65000"/>
                  <a:lumOff val="35000"/>
                </a:schemeClr>
              </a:solidFill>
              <a:latin typeface="+mn-lt"/>
              <a:ea typeface="+mn-ea"/>
              <a:cs typeface="+mn-cs"/>
            </a:rPr>
            <a:t>Expanding the capacity of shelters for victims of violence by re-purposing other spaces, such as empty hotels, or education institutions, to accommodate quarantine needs, and integrating considerations of accessibility for all.</a:t>
          </a:r>
        </a:p>
      </dgm:t>
    </dgm:pt>
    <dgm:pt modelId="{9AF099A5-471D-46CE-9794-FCC720C57A30}" type="parTrans" cxnId="{CC390659-A4FF-4C29-AA7C-8539392224D0}">
      <dgm:prSet/>
      <dgm:spPr/>
      <dgm:t>
        <a:bodyPr/>
        <a:lstStyle/>
        <a:p>
          <a:endParaRPr lang="en-US"/>
        </a:p>
      </dgm:t>
    </dgm:pt>
    <dgm:pt modelId="{C6F4BFD5-6A51-4670-AF6F-A87064B0299D}" type="sibTrans" cxnId="{CC390659-A4FF-4C29-AA7C-8539392224D0}">
      <dgm:prSet/>
      <dgm:spPr/>
      <dgm:t>
        <a:bodyPr/>
        <a:lstStyle/>
        <a:p>
          <a:endParaRPr lang="en-US"/>
        </a:p>
      </dgm:t>
    </dgm:pt>
    <dgm:pt modelId="{A2256A6C-89A2-4C79-ABCA-1DD0EDDA8230}">
      <dgm:prSet custT="1"/>
      <dgm:spPr/>
      <dgm:t>
        <a:bodyPr/>
        <a:lstStyle/>
        <a:p>
          <a:pPr algn="just"/>
          <a:r>
            <a:rPr lang="en-US" sz="1400" kern="1200" dirty="0">
              <a:solidFill>
                <a:schemeClr val="tx1">
                  <a:lumMod val="65000"/>
                  <a:lumOff val="35000"/>
                </a:schemeClr>
              </a:solidFill>
              <a:latin typeface="+mn-lt"/>
              <a:ea typeface="+mn-ea"/>
              <a:cs typeface="+mn-cs"/>
            </a:rPr>
            <a:t>Designating safe spaces for women where they can report abuse without alerting perpetrators, e.g. in grocery stores or pharmacies;</a:t>
          </a:r>
        </a:p>
      </dgm:t>
    </dgm:pt>
    <dgm:pt modelId="{1249B297-5475-4E60-8269-68A5BF660B40}" type="parTrans" cxnId="{AB6DBC8B-B6C7-4E74-9BFC-04AAD53874E5}">
      <dgm:prSet/>
      <dgm:spPr/>
      <dgm:t>
        <a:bodyPr/>
        <a:lstStyle/>
        <a:p>
          <a:endParaRPr lang="en-US"/>
        </a:p>
      </dgm:t>
    </dgm:pt>
    <dgm:pt modelId="{4C75C86E-B715-4BCE-9971-B5E2EC4CC3D3}" type="sibTrans" cxnId="{AB6DBC8B-B6C7-4E74-9BFC-04AAD53874E5}">
      <dgm:prSet/>
      <dgm:spPr/>
      <dgm:t>
        <a:bodyPr/>
        <a:lstStyle/>
        <a:p>
          <a:endParaRPr lang="en-US"/>
        </a:p>
      </dgm:t>
    </dgm:pt>
    <dgm:pt modelId="{8D391FEF-20DE-4335-9EB8-29B98AB997C0}">
      <dgm:prSet custT="1"/>
      <dgm:spPr/>
      <dgm:t>
        <a:bodyPr/>
        <a:lstStyle/>
        <a:p>
          <a:pPr algn="just"/>
          <a:r>
            <a:rPr lang="en-US" sz="1400" kern="1200" dirty="0">
              <a:solidFill>
                <a:schemeClr val="tx1">
                  <a:lumMod val="65000"/>
                  <a:lumOff val="35000"/>
                </a:schemeClr>
              </a:solidFill>
              <a:latin typeface="+mn-lt"/>
              <a:ea typeface="+mn-ea"/>
              <a:cs typeface="+mn-cs"/>
            </a:rPr>
            <a:t>Moving services online</a:t>
          </a:r>
        </a:p>
      </dgm:t>
    </dgm:pt>
    <dgm:pt modelId="{D31EE7DB-9316-40E0-983E-791F7942DDD8}" type="parTrans" cxnId="{F38649A7-1055-47C4-ACD7-A18D9100EF6A}">
      <dgm:prSet/>
      <dgm:spPr/>
      <dgm:t>
        <a:bodyPr/>
        <a:lstStyle/>
        <a:p>
          <a:endParaRPr lang="en-US"/>
        </a:p>
      </dgm:t>
    </dgm:pt>
    <dgm:pt modelId="{BDF75A80-72C1-4FD1-840D-1A0D53C75FF4}" type="sibTrans" cxnId="{F38649A7-1055-47C4-ACD7-A18D9100EF6A}">
      <dgm:prSet/>
      <dgm:spPr/>
      <dgm:t>
        <a:bodyPr/>
        <a:lstStyle/>
        <a:p>
          <a:endParaRPr lang="en-US"/>
        </a:p>
      </dgm:t>
    </dgm:pt>
    <dgm:pt modelId="{A9B3EC8B-1012-4928-B159-5DEA59EDB99C}">
      <dgm:prSet custT="1"/>
      <dgm:spPr/>
      <dgm:t>
        <a:bodyPr/>
        <a:lstStyle/>
        <a:p>
          <a:pPr algn="just"/>
          <a:r>
            <a:rPr lang="en-US" sz="1400" kern="1200" dirty="0">
              <a:solidFill>
                <a:schemeClr val="tx1">
                  <a:lumMod val="65000"/>
                  <a:lumOff val="35000"/>
                </a:schemeClr>
              </a:solidFill>
              <a:latin typeface="+mn-lt"/>
              <a:ea typeface="+mn-ea"/>
              <a:cs typeface="+mn-cs"/>
            </a:rPr>
            <a:t>Stepping up advocacy and awareness campaigns, including targeting men at home</a:t>
          </a:r>
        </a:p>
      </dgm:t>
    </dgm:pt>
    <dgm:pt modelId="{7DB1F941-158C-4BDD-A24E-3DAFE041F5EC}" type="parTrans" cxnId="{3BD8614E-F205-4B92-8E80-B110519F2F6E}">
      <dgm:prSet/>
      <dgm:spPr/>
      <dgm:t>
        <a:bodyPr/>
        <a:lstStyle/>
        <a:p>
          <a:endParaRPr lang="en-US"/>
        </a:p>
      </dgm:t>
    </dgm:pt>
    <dgm:pt modelId="{08EB8B80-A331-4FF9-9B2B-082A8D8A5239}" type="sibTrans" cxnId="{3BD8614E-F205-4B92-8E80-B110519F2F6E}">
      <dgm:prSet/>
      <dgm:spPr/>
      <dgm:t>
        <a:bodyPr/>
        <a:lstStyle/>
        <a:p>
          <a:endParaRPr lang="en-US"/>
        </a:p>
      </dgm:t>
    </dgm:pt>
    <dgm:pt modelId="{CFE8BFD9-89CD-4549-B0E4-372C9C321706}" type="pres">
      <dgm:prSet presAssocID="{92BA3FDD-09B8-4A20-A0B6-B134C05AA2D3}" presName="linear" presStyleCnt="0">
        <dgm:presLayoutVars>
          <dgm:animLvl val="lvl"/>
          <dgm:resizeHandles val="exact"/>
        </dgm:presLayoutVars>
      </dgm:prSet>
      <dgm:spPr/>
      <dgm:t>
        <a:bodyPr/>
        <a:lstStyle/>
        <a:p>
          <a:endParaRPr lang="en-US"/>
        </a:p>
      </dgm:t>
    </dgm:pt>
    <dgm:pt modelId="{D05C14A5-2A2E-4CEF-85C7-E16936BF17B7}" type="pres">
      <dgm:prSet presAssocID="{C2F3FC2F-287B-4408-A881-38899B3A60CC}" presName="parentText" presStyleLbl="node1" presStyleIdx="0" presStyleCnt="2" custScaleX="100000" custScaleY="44354" custLinFactNeighborX="-30705" custLinFactNeighborY="-18336">
        <dgm:presLayoutVars>
          <dgm:chMax val="0"/>
          <dgm:bulletEnabled val="1"/>
        </dgm:presLayoutVars>
      </dgm:prSet>
      <dgm:spPr/>
      <dgm:t>
        <a:bodyPr/>
        <a:lstStyle/>
        <a:p>
          <a:endParaRPr lang="en-US"/>
        </a:p>
      </dgm:t>
    </dgm:pt>
    <dgm:pt modelId="{388ECEA0-AA56-4C78-B748-6B58146B3CAA}" type="pres">
      <dgm:prSet presAssocID="{C2F3FC2F-287B-4408-A881-38899B3A60CC}" presName="childText" presStyleLbl="revTx" presStyleIdx="0" presStyleCnt="2" custLinFactNeighborY="-5094">
        <dgm:presLayoutVars>
          <dgm:bulletEnabled val="1"/>
        </dgm:presLayoutVars>
      </dgm:prSet>
      <dgm:spPr/>
      <dgm:t>
        <a:bodyPr/>
        <a:lstStyle/>
        <a:p>
          <a:endParaRPr lang="en-US"/>
        </a:p>
      </dgm:t>
    </dgm:pt>
    <dgm:pt modelId="{B560B55C-F0A1-40FD-B65F-7DCCCFAE758D}" type="pres">
      <dgm:prSet presAssocID="{B0512DE1-C2AA-4C4B-966A-1B4859CC0CE6}" presName="parentText" presStyleLbl="node1" presStyleIdx="1" presStyleCnt="2" custScaleX="100000" custScaleY="38111" custLinFactNeighborX="-7425" custLinFactNeighborY="312">
        <dgm:presLayoutVars>
          <dgm:chMax val="0"/>
          <dgm:bulletEnabled val="1"/>
        </dgm:presLayoutVars>
      </dgm:prSet>
      <dgm:spPr/>
      <dgm:t>
        <a:bodyPr/>
        <a:lstStyle/>
        <a:p>
          <a:endParaRPr lang="en-US"/>
        </a:p>
      </dgm:t>
    </dgm:pt>
    <dgm:pt modelId="{0075D471-6C4B-484B-8566-5BFE6D087988}" type="pres">
      <dgm:prSet presAssocID="{B0512DE1-C2AA-4C4B-966A-1B4859CC0CE6}" presName="childText" presStyleLbl="revTx" presStyleIdx="1" presStyleCnt="2" custLinFactNeighborY="13374">
        <dgm:presLayoutVars>
          <dgm:bulletEnabled val="1"/>
        </dgm:presLayoutVars>
      </dgm:prSet>
      <dgm:spPr/>
      <dgm:t>
        <a:bodyPr/>
        <a:lstStyle/>
        <a:p>
          <a:endParaRPr lang="en-US"/>
        </a:p>
      </dgm:t>
    </dgm:pt>
  </dgm:ptLst>
  <dgm:cxnLst>
    <dgm:cxn modelId="{DB0C3B93-80BF-4519-98FC-69296445CF0F}" srcId="{B0512DE1-C2AA-4C4B-966A-1B4859CC0CE6}" destId="{5E4D42DD-1883-4CFC-984F-72F58B385362}" srcOrd="1" destOrd="0" parTransId="{D089EE4E-731A-41AA-898D-7027A3BF98DE}" sibTransId="{D4AE1B10-E6A0-4631-A2F0-953CBA48256E}"/>
    <dgm:cxn modelId="{EEB6FA02-90F7-44F3-B38A-575D3223B0C8}" type="presOf" srcId="{5E4D42DD-1883-4CFC-984F-72F58B385362}" destId="{0075D471-6C4B-484B-8566-5BFE6D087988}" srcOrd="0" destOrd="1" presId="urn:microsoft.com/office/officeart/2005/8/layout/vList2"/>
    <dgm:cxn modelId="{CC390659-A4FF-4C29-AA7C-8539392224D0}" srcId="{B0512DE1-C2AA-4C4B-966A-1B4859CC0CE6}" destId="{6BF29F86-A2F0-45AB-9998-099921FB0E92}" srcOrd="2" destOrd="0" parTransId="{9AF099A5-471D-46CE-9794-FCC720C57A30}" sibTransId="{C6F4BFD5-6A51-4670-AF6F-A87064B0299D}"/>
    <dgm:cxn modelId="{A284EBD6-3943-4DE8-AA52-D2024F9D33B8}" type="presOf" srcId="{92BA3FDD-09B8-4A20-A0B6-B134C05AA2D3}" destId="{CFE8BFD9-89CD-4549-B0E4-372C9C321706}" srcOrd="0" destOrd="0" presId="urn:microsoft.com/office/officeart/2005/8/layout/vList2"/>
    <dgm:cxn modelId="{0DEDEA19-CCC9-4CC2-A8D8-9B1E161052B9}" srcId="{B0512DE1-C2AA-4C4B-966A-1B4859CC0CE6}" destId="{A8890C3F-89C7-4FE9-9835-01D9F9A0F960}" srcOrd="0" destOrd="0" parTransId="{D066F789-BB8C-42C6-A049-2E179C1D1D2A}" sibTransId="{5CF10441-86C9-4157-B41E-DD089879B343}"/>
    <dgm:cxn modelId="{3CEE83EB-8CA4-42E0-BA69-7D2141C7AA37}" type="presOf" srcId="{6BF29F86-A2F0-45AB-9998-099921FB0E92}" destId="{0075D471-6C4B-484B-8566-5BFE6D087988}" srcOrd="0" destOrd="2" presId="urn:microsoft.com/office/officeart/2005/8/layout/vList2"/>
    <dgm:cxn modelId="{B813C224-4D16-4A3C-BB13-84EB876EFCFC}" srcId="{92BA3FDD-09B8-4A20-A0B6-B134C05AA2D3}" destId="{B0512DE1-C2AA-4C4B-966A-1B4859CC0CE6}" srcOrd="1" destOrd="0" parTransId="{E86FD55F-F4F1-471A-9CA5-3F865A3777B4}" sibTransId="{603ACABA-88E1-4BAA-B228-71F288A1654B}"/>
    <dgm:cxn modelId="{1466C5CC-36E0-4CD6-A4FA-E79DAF5ECB88}" type="presOf" srcId="{A2256A6C-89A2-4C79-ABCA-1DD0EDDA8230}" destId="{0075D471-6C4B-484B-8566-5BFE6D087988}" srcOrd="0" destOrd="3" presId="urn:microsoft.com/office/officeart/2005/8/layout/vList2"/>
    <dgm:cxn modelId="{3BD8614E-F205-4B92-8E80-B110519F2F6E}" srcId="{B0512DE1-C2AA-4C4B-966A-1B4859CC0CE6}" destId="{A9B3EC8B-1012-4928-B159-5DEA59EDB99C}" srcOrd="5" destOrd="0" parTransId="{7DB1F941-158C-4BDD-A24E-3DAFE041F5EC}" sibTransId="{08EB8B80-A331-4FF9-9B2B-082A8D8A5239}"/>
    <dgm:cxn modelId="{AC7055AB-B960-4B66-8A5B-AABAA30FF85F}" srcId="{C2F3FC2F-287B-4408-A881-38899B3A60CC}" destId="{F3711BE2-B4DA-4BB5-ABDD-78BBA6666056}" srcOrd="0" destOrd="0" parTransId="{549FA145-8488-4D3F-B59D-662FF62D205A}" sibTransId="{A5D2CDA0-3BB3-4F3B-9BA4-8A1A574348E3}"/>
    <dgm:cxn modelId="{2E08DCEC-DBA4-4E66-A541-23A2A18DF529}" type="presOf" srcId="{B0512DE1-C2AA-4C4B-966A-1B4859CC0CE6}" destId="{B560B55C-F0A1-40FD-B65F-7DCCCFAE758D}" srcOrd="0" destOrd="0" presId="urn:microsoft.com/office/officeart/2005/8/layout/vList2"/>
    <dgm:cxn modelId="{4CB38489-EB53-4EAF-8049-FC4B878E75F7}" type="presOf" srcId="{0F4AA535-050F-4E34-8420-598BD6A4E22B}" destId="{388ECEA0-AA56-4C78-B748-6B58146B3CAA}" srcOrd="0" destOrd="1" presId="urn:microsoft.com/office/officeart/2005/8/layout/vList2"/>
    <dgm:cxn modelId="{30B46065-6166-4FE6-9CED-A0EDF470B228}" srcId="{92BA3FDD-09B8-4A20-A0B6-B134C05AA2D3}" destId="{C2F3FC2F-287B-4408-A881-38899B3A60CC}" srcOrd="0" destOrd="0" parTransId="{7017560A-423F-4460-B418-DA98628A2F92}" sibTransId="{C1729809-BD47-4CD0-B259-50D83006509F}"/>
    <dgm:cxn modelId="{F38649A7-1055-47C4-ACD7-A18D9100EF6A}" srcId="{B0512DE1-C2AA-4C4B-966A-1B4859CC0CE6}" destId="{8D391FEF-20DE-4335-9EB8-29B98AB997C0}" srcOrd="4" destOrd="0" parTransId="{D31EE7DB-9316-40E0-983E-791F7942DDD8}" sibTransId="{BDF75A80-72C1-4FD1-840D-1A0D53C75FF4}"/>
    <dgm:cxn modelId="{AB6DBC8B-B6C7-4E74-9BFC-04AAD53874E5}" srcId="{B0512DE1-C2AA-4C4B-966A-1B4859CC0CE6}" destId="{A2256A6C-89A2-4C79-ABCA-1DD0EDDA8230}" srcOrd="3" destOrd="0" parTransId="{1249B297-5475-4E60-8269-68A5BF660B40}" sibTransId="{4C75C86E-B715-4BCE-9971-B5E2EC4CC3D3}"/>
    <dgm:cxn modelId="{6A6409F3-EF4B-455A-8303-DECC536E5A20}" type="presOf" srcId="{F3711BE2-B4DA-4BB5-ABDD-78BBA6666056}" destId="{388ECEA0-AA56-4C78-B748-6B58146B3CAA}" srcOrd="0" destOrd="0" presId="urn:microsoft.com/office/officeart/2005/8/layout/vList2"/>
    <dgm:cxn modelId="{7531F76E-9C6B-47EC-879F-5F227A76EF84}" type="presOf" srcId="{C2F3FC2F-287B-4408-A881-38899B3A60CC}" destId="{D05C14A5-2A2E-4CEF-85C7-E16936BF17B7}" srcOrd="0" destOrd="0" presId="urn:microsoft.com/office/officeart/2005/8/layout/vList2"/>
    <dgm:cxn modelId="{3DCBA705-4F47-4BB1-A31D-221880D4744A}" type="presOf" srcId="{A8890C3F-89C7-4FE9-9835-01D9F9A0F960}" destId="{0075D471-6C4B-484B-8566-5BFE6D087988}" srcOrd="0" destOrd="0" presId="urn:microsoft.com/office/officeart/2005/8/layout/vList2"/>
    <dgm:cxn modelId="{F7B19997-2F93-4EFC-A74D-9919E88E61EA}" srcId="{C2F3FC2F-287B-4408-A881-38899B3A60CC}" destId="{0F4AA535-050F-4E34-8420-598BD6A4E22B}" srcOrd="1" destOrd="0" parTransId="{6D0488AB-06FD-44F9-B67C-EC23DC68D8EA}" sibTransId="{0710AF72-8D7A-46C1-8C22-8A8CAD2F0B89}"/>
    <dgm:cxn modelId="{4B12F169-2479-44D6-86F6-F399FA326789}" type="presOf" srcId="{8D391FEF-20DE-4335-9EB8-29B98AB997C0}" destId="{0075D471-6C4B-484B-8566-5BFE6D087988}" srcOrd="0" destOrd="4" presId="urn:microsoft.com/office/officeart/2005/8/layout/vList2"/>
    <dgm:cxn modelId="{9C1C6B10-F20A-40F5-91B8-9752F825517F}" type="presOf" srcId="{A9B3EC8B-1012-4928-B159-5DEA59EDB99C}" destId="{0075D471-6C4B-484B-8566-5BFE6D087988}" srcOrd="0" destOrd="5" presId="urn:microsoft.com/office/officeart/2005/8/layout/vList2"/>
    <dgm:cxn modelId="{F6A510EB-77EC-4F53-81CA-E5C36DA27334}" type="presParOf" srcId="{CFE8BFD9-89CD-4549-B0E4-372C9C321706}" destId="{D05C14A5-2A2E-4CEF-85C7-E16936BF17B7}" srcOrd="0" destOrd="0" presId="urn:microsoft.com/office/officeart/2005/8/layout/vList2"/>
    <dgm:cxn modelId="{6287BA7F-4747-4203-9D7F-E06829F70E36}" type="presParOf" srcId="{CFE8BFD9-89CD-4549-B0E4-372C9C321706}" destId="{388ECEA0-AA56-4C78-B748-6B58146B3CAA}" srcOrd="1" destOrd="0" presId="urn:microsoft.com/office/officeart/2005/8/layout/vList2"/>
    <dgm:cxn modelId="{755EF048-1827-4E38-AD69-1A1218B152ED}" type="presParOf" srcId="{CFE8BFD9-89CD-4549-B0E4-372C9C321706}" destId="{B560B55C-F0A1-40FD-B65F-7DCCCFAE758D}" srcOrd="2" destOrd="0" presId="urn:microsoft.com/office/officeart/2005/8/layout/vList2"/>
    <dgm:cxn modelId="{D99E6B69-153B-4FBF-8F74-22FF5DFA223C}" type="presParOf" srcId="{CFE8BFD9-89CD-4549-B0E4-372C9C321706}" destId="{0075D471-6C4B-484B-8566-5BFE6D08798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3EC629-1E31-4CB0-972A-75981ACEC14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A04F19DC-8187-4577-AD14-4840F16593F0}">
      <dgm:prSet custT="1"/>
      <dgm:spPr/>
      <dgm:t>
        <a:bodyPr/>
        <a:lstStyle/>
        <a:p>
          <a:r>
            <a:rPr lang="en-US" sz="1200" dirty="0"/>
            <a:t>Disruptions to critical health, humanitarian and development </a:t>
          </a:r>
          <a:r>
            <a:rPr lang="en-US" sz="1200" dirty="0" err="1"/>
            <a:t>Programmes</a:t>
          </a:r>
          <a:r>
            <a:rPr lang="en-US" sz="1200" dirty="0"/>
            <a:t> can have life and death consequences where health systems may already be overwhelmed or largely non-existent</a:t>
          </a:r>
        </a:p>
      </dgm:t>
    </dgm:pt>
    <dgm:pt modelId="{D76ABA72-2B4D-4BDF-99D9-A21E6E29D16A}" type="parTrans" cxnId="{72431C46-7D5D-40FB-8F78-65EE46E8B34F}">
      <dgm:prSet/>
      <dgm:spPr/>
      <dgm:t>
        <a:bodyPr/>
        <a:lstStyle/>
        <a:p>
          <a:endParaRPr lang="en-US"/>
        </a:p>
      </dgm:t>
    </dgm:pt>
    <dgm:pt modelId="{4A29E038-FD39-431E-B652-CDC063BF2153}" type="sibTrans" cxnId="{72431C46-7D5D-40FB-8F78-65EE46E8B34F}">
      <dgm:prSet/>
      <dgm:spPr/>
      <dgm:t>
        <a:bodyPr/>
        <a:lstStyle/>
        <a:p>
          <a:endParaRPr lang="en-US"/>
        </a:p>
      </dgm:t>
    </dgm:pt>
    <dgm:pt modelId="{796A3546-B001-4332-BB04-6C6A05C68EAF}">
      <dgm:prSet custT="1"/>
      <dgm:spPr/>
      <dgm:t>
        <a:bodyPr/>
        <a:lstStyle/>
        <a:p>
          <a:r>
            <a:rPr lang="en-US" sz="1200"/>
            <a:t>Restrictions on the movements of police and security forces can create a rule of law vacuum in remote communities and increase the prevalence of sexual and gender-based violence and the targeted killings of women human rights defenders.</a:t>
          </a:r>
        </a:p>
      </dgm:t>
    </dgm:pt>
    <dgm:pt modelId="{E922D323-C277-4603-8C1A-742F3456EEC3}" type="parTrans" cxnId="{17D64445-B5AC-4E04-99DE-CE7CBEDE22C9}">
      <dgm:prSet/>
      <dgm:spPr/>
      <dgm:t>
        <a:bodyPr/>
        <a:lstStyle/>
        <a:p>
          <a:endParaRPr lang="en-US"/>
        </a:p>
      </dgm:t>
    </dgm:pt>
    <dgm:pt modelId="{F953F404-32E6-47CB-B5BA-186E345E597F}" type="sibTrans" cxnId="{17D64445-B5AC-4E04-99DE-CE7CBEDE22C9}">
      <dgm:prSet/>
      <dgm:spPr/>
      <dgm:t>
        <a:bodyPr/>
        <a:lstStyle/>
        <a:p>
          <a:endParaRPr lang="en-US"/>
        </a:p>
      </dgm:t>
    </dgm:pt>
    <dgm:pt modelId="{0B2C28F0-E877-4E30-8951-E3EFB0910621}">
      <dgm:prSet custT="1"/>
      <dgm:spPr/>
      <dgm:t>
        <a:bodyPr/>
        <a:lstStyle/>
        <a:p>
          <a:r>
            <a:rPr lang="en-US" sz="1200" dirty="0"/>
            <a:t>The global pandemic has led to a significant increase in restrictions on the freedom of movement of people worldwide. This has led to an adverse impact on civic space and the ability of communities and individuals to exercise their right to peaceful assembly and freedom of expression. Women leaders and activists continue to bear the brunt of harassment and attacks both on and offline.</a:t>
          </a:r>
        </a:p>
      </dgm:t>
    </dgm:pt>
    <dgm:pt modelId="{27AB54A7-B6CF-4D79-8D70-153CE178D008}" type="parTrans" cxnId="{F0ADC1DE-7B39-480A-98B4-FF529B0BB0A8}">
      <dgm:prSet/>
      <dgm:spPr/>
      <dgm:t>
        <a:bodyPr/>
        <a:lstStyle/>
        <a:p>
          <a:endParaRPr lang="en-US"/>
        </a:p>
      </dgm:t>
    </dgm:pt>
    <dgm:pt modelId="{63D8BF8A-8F50-45EB-8EAE-CF68DF89D9BB}" type="sibTrans" cxnId="{F0ADC1DE-7B39-480A-98B4-FF529B0BB0A8}">
      <dgm:prSet/>
      <dgm:spPr/>
      <dgm:t>
        <a:bodyPr/>
        <a:lstStyle/>
        <a:p>
          <a:endParaRPr lang="en-US"/>
        </a:p>
      </dgm:t>
    </dgm:pt>
    <dgm:pt modelId="{FC7D7796-5C1C-4331-9EC2-72139205DB46}">
      <dgm:prSet custT="1"/>
      <dgm:spPr/>
      <dgm:t>
        <a:bodyPr/>
        <a:lstStyle/>
        <a:p>
          <a:r>
            <a:rPr lang="en-US" sz="1500" b="1" dirty="0"/>
            <a:t>Measures</a:t>
          </a:r>
          <a:endParaRPr lang="en-US" sz="1500" dirty="0"/>
        </a:p>
      </dgm:t>
    </dgm:pt>
    <dgm:pt modelId="{6BF90FD4-2CEB-4C7E-ADB5-42C9CD53F56F}" type="parTrans" cxnId="{BB438E7B-FD15-4A13-A316-C1E32BB038C9}">
      <dgm:prSet/>
      <dgm:spPr/>
      <dgm:t>
        <a:bodyPr/>
        <a:lstStyle/>
        <a:p>
          <a:endParaRPr lang="en-US"/>
        </a:p>
      </dgm:t>
    </dgm:pt>
    <dgm:pt modelId="{EAD8693D-E5B7-4A8B-8D46-84FB0E5E3AB6}" type="sibTrans" cxnId="{BB438E7B-FD15-4A13-A316-C1E32BB038C9}">
      <dgm:prSet/>
      <dgm:spPr/>
      <dgm:t>
        <a:bodyPr/>
        <a:lstStyle/>
        <a:p>
          <a:endParaRPr lang="en-US"/>
        </a:p>
      </dgm:t>
    </dgm:pt>
    <dgm:pt modelId="{82A800F4-EE1F-4DCA-B753-0E9529E27E40}">
      <dgm:prSet custT="1"/>
      <dgm:spPr/>
      <dgm:t>
        <a:bodyPr/>
        <a:lstStyle/>
        <a:p>
          <a:r>
            <a:rPr lang="en-US" sz="1200"/>
            <a:t>- Prioritize investments in and access to basic accessible infrastructure and public services, including in rural areas, informal settlements and IDP and refugee camps</a:t>
          </a:r>
        </a:p>
      </dgm:t>
    </dgm:pt>
    <dgm:pt modelId="{747CE928-EB9D-4AD3-B757-A98AE6EAC03C}" type="parTrans" cxnId="{40BF3A4F-837C-438A-83FC-9A5D527F8020}">
      <dgm:prSet/>
      <dgm:spPr/>
      <dgm:t>
        <a:bodyPr/>
        <a:lstStyle/>
        <a:p>
          <a:endParaRPr lang="en-US"/>
        </a:p>
      </dgm:t>
    </dgm:pt>
    <dgm:pt modelId="{17E90AC7-5C44-49C0-87A3-A1AEFA80A439}" type="sibTrans" cxnId="{40BF3A4F-837C-438A-83FC-9A5D527F8020}">
      <dgm:prSet/>
      <dgm:spPr/>
      <dgm:t>
        <a:bodyPr/>
        <a:lstStyle/>
        <a:p>
          <a:endParaRPr lang="en-US"/>
        </a:p>
      </dgm:t>
    </dgm:pt>
    <dgm:pt modelId="{8174B930-FB8A-46A7-A515-58C9E8160F77}">
      <dgm:prSet custT="1"/>
      <dgm:spPr/>
      <dgm:t>
        <a:bodyPr/>
        <a:lstStyle/>
        <a:p>
          <a:r>
            <a:rPr lang="en-US" sz="1200"/>
            <a:t>-Expanding the reach and benefit levels of social assistance programmes that disproportionately target women (cash transfers, social pension etc.)</a:t>
          </a:r>
        </a:p>
      </dgm:t>
    </dgm:pt>
    <dgm:pt modelId="{3CE65E93-34AF-4C23-A731-D4ABA9E5EDFD}" type="parTrans" cxnId="{29053995-5F55-4B12-A56E-29A3ACA934AF}">
      <dgm:prSet/>
      <dgm:spPr/>
      <dgm:t>
        <a:bodyPr/>
        <a:lstStyle/>
        <a:p>
          <a:endParaRPr lang="en-US"/>
        </a:p>
      </dgm:t>
    </dgm:pt>
    <dgm:pt modelId="{953BBD4E-2325-4FE3-92A1-EA4B2EB1AE43}" type="sibTrans" cxnId="{29053995-5F55-4B12-A56E-29A3ACA934AF}">
      <dgm:prSet/>
      <dgm:spPr/>
      <dgm:t>
        <a:bodyPr/>
        <a:lstStyle/>
        <a:p>
          <a:endParaRPr lang="en-US"/>
        </a:p>
      </dgm:t>
    </dgm:pt>
    <dgm:pt modelId="{CD75DE6E-BD2B-46F0-ADAF-3199799683CB}">
      <dgm:prSet custT="1"/>
      <dgm:spPr/>
      <dgm:t>
        <a:bodyPr/>
        <a:lstStyle/>
        <a:p>
          <a:r>
            <a:rPr lang="en-US" sz="1500" b="1" dirty="0"/>
            <a:t>Impacts</a:t>
          </a:r>
          <a:endParaRPr lang="en-US" sz="1500" dirty="0"/>
        </a:p>
      </dgm:t>
    </dgm:pt>
    <dgm:pt modelId="{F7827C34-A37C-4DB6-900B-2276424F5D4B}" type="parTrans" cxnId="{8586065F-B01D-4E3C-8CCA-A560FAFFD85D}">
      <dgm:prSet/>
      <dgm:spPr/>
      <dgm:t>
        <a:bodyPr/>
        <a:lstStyle/>
        <a:p>
          <a:endParaRPr lang="en-US"/>
        </a:p>
      </dgm:t>
    </dgm:pt>
    <dgm:pt modelId="{F02DB82E-8C98-492B-BC14-7968F1572312}" type="sibTrans" cxnId="{8586065F-B01D-4E3C-8CCA-A560FAFFD85D}">
      <dgm:prSet/>
      <dgm:spPr/>
      <dgm:t>
        <a:bodyPr/>
        <a:lstStyle/>
        <a:p>
          <a:endParaRPr lang="en-US"/>
        </a:p>
      </dgm:t>
    </dgm:pt>
    <dgm:pt modelId="{BFEF2526-033D-42C6-AF42-935174D089A3}" type="pres">
      <dgm:prSet presAssocID="{4D3EC629-1E31-4CB0-972A-75981ACEC14C}" presName="root" presStyleCnt="0">
        <dgm:presLayoutVars>
          <dgm:dir/>
          <dgm:resizeHandles val="exact"/>
        </dgm:presLayoutVars>
      </dgm:prSet>
      <dgm:spPr/>
      <dgm:t>
        <a:bodyPr/>
        <a:lstStyle/>
        <a:p>
          <a:endParaRPr lang="en-US"/>
        </a:p>
      </dgm:t>
    </dgm:pt>
    <dgm:pt modelId="{A8AB3D34-59AB-4281-AFB1-CC721EB67D0F}" type="pres">
      <dgm:prSet presAssocID="{A04F19DC-8187-4577-AD14-4840F16593F0}" presName="compNode" presStyleCnt="0"/>
      <dgm:spPr/>
    </dgm:pt>
    <dgm:pt modelId="{D22B92E9-7E59-4EC2-ABE1-F134353B0C31}" type="pres">
      <dgm:prSet presAssocID="{A04F19DC-8187-4577-AD14-4840F16593F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25483B75-DF3A-4099-A733-13C637E88C81}" type="pres">
      <dgm:prSet presAssocID="{A04F19DC-8187-4577-AD14-4840F16593F0}" presName="spaceRect" presStyleCnt="0"/>
      <dgm:spPr/>
    </dgm:pt>
    <dgm:pt modelId="{5A9C77A3-5382-4B89-8D69-C38BFF2D08A8}" type="pres">
      <dgm:prSet presAssocID="{A04F19DC-8187-4577-AD14-4840F16593F0}" presName="textRect" presStyleLbl="revTx" presStyleIdx="0" presStyleCnt="7" custScaleX="179086">
        <dgm:presLayoutVars>
          <dgm:chMax val="1"/>
          <dgm:chPref val="1"/>
        </dgm:presLayoutVars>
      </dgm:prSet>
      <dgm:spPr/>
      <dgm:t>
        <a:bodyPr/>
        <a:lstStyle/>
        <a:p>
          <a:endParaRPr lang="en-US"/>
        </a:p>
      </dgm:t>
    </dgm:pt>
    <dgm:pt modelId="{2DE4E57F-4BA4-421E-9195-45CCEFC0318F}" type="pres">
      <dgm:prSet presAssocID="{4A29E038-FD39-431E-B652-CDC063BF2153}" presName="sibTrans" presStyleCnt="0"/>
      <dgm:spPr/>
    </dgm:pt>
    <dgm:pt modelId="{1944F364-C9C0-4FBE-BCCB-0250229B78DF}" type="pres">
      <dgm:prSet presAssocID="{796A3546-B001-4332-BB04-6C6A05C68EAF}" presName="compNode" presStyleCnt="0"/>
      <dgm:spPr/>
    </dgm:pt>
    <dgm:pt modelId="{9D433E06-20E4-4075-B442-64BAAA907AD8}" type="pres">
      <dgm:prSet presAssocID="{796A3546-B001-4332-BB04-6C6A05C68EAF}" presName="iconRect" presStyleLbl="node1" presStyleIdx="1" presStyleCnt="7" custLinFactNeighborX="45626" custLinFactNeighborY="1414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lice"/>
        </a:ext>
      </dgm:extLst>
    </dgm:pt>
    <dgm:pt modelId="{4F7B658B-2527-4181-B7C8-B145A2A466B8}" type="pres">
      <dgm:prSet presAssocID="{796A3546-B001-4332-BB04-6C6A05C68EAF}" presName="spaceRect" presStyleCnt="0"/>
      <dgm:spPr/>
    </dgm:pt>
    <dgm:pt modelId="{3E271FBE-F7C2-489B-812E-5B80F56EAB4C}" type="pres">
      <dgm:prSet presAssocID="{796A3546-B001-4332-BB04-6C6A05C68EAF}" presName="textRect" presStyleLbl="revTx" presStyleIdx="1" presStyleCnt="7" custScaleX="157101" custLinFactNeighborX="28542" custLinFactNeighborY="13558">
        <dgm:presLayoutVars>
          <dgm:chMax val="1"/>
          <dgm:chPref val="1"/>
        </dgm:presLayoutVars>
      </dgm:prSet>
      <dgm:spPr/>
      <dgm:t>
        <a:bodyPr/>
        <a:lstStyle/>
        <a:p>
          <a:endParaRPr lang="en-US"/>
        </a:p>
      </dgm:t>
    </dgm:pt>
    <dgm:pt modelId="{77524E02-8D71-4988-98F7-D9CB3BDD7FBE}" type="pres">
      <dgm:prSet presAssocID="{F953F404-32E6-47CB-B5BA-186E345E597F}" presName="sibTrans" presStyleCnt="0"/>
      <dgm:spPr/>
    </dgm:pt>
    <dgm:pt modelId="{D945F4A7-AAC5-47FE-B203-81E64580F390}" type="pres">
      <dgm:prSet presAssocID="{0B2C28F0-E877-4E30-8951-E3EFB0910621}" presName="compNode" presStyleCnt="0"/>
      <dgm:spPr/>
    </dgm:pt>
    <dgm:pt modelId="{532E6B51-C3BC-4BC7-97B1-43A3D9829D4F}" type="pres">
      <dgm:prSet presAssocID="{0B2C28F0-E877-4E30-8951-E3EFB0910621}" presName="iconRect" presStyleLbl="node1" presStyleIdx="2" presStyleCnt="7" custLinFactNeighborX="71566" custLinFactNeighborY="466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luencer"/>
        </a:ext>
      </dgm:extLst>
    </dgm:pt>
    <dgm:pt modelId="{8FD2956D-079B-4A58-842F-3BD4258235A6}" type="pres">
      <dgm:prSet presAssocID="{0B2C28F0-E877-4E30-8951-E3EFB0910621}" presName="spaceRect" presStyleCnt="0"/>
      <dgm:spPr/>
    </dgm:pt>
    <dgm:pt modelId="{8B53FFBB-8090-410B-AF6A-33DFDBC4E71C}" type="pres">
      <dgm:prSet presAssocID="{0B2C28F0-E877-4E30-8951-E3EFB0910621}" presName="textRect" presStyleLbl="revTx" presStyleIdx="2" presStyleCnt="7" custScaleX="207796" custScaleY="129735" custLinFactNeighborX="40606" custLinFactNeighborY="-398">
        <dgm:presLayoutVars>
          <dgm:chMax val="1"/>
          <dgm:chPref val="1"/>
        </dgm:presLayoutVars>
      </dgm:prSet>
      <dgm:spPr/>
      <dgm:t>
        <a:bodyPr/>
        <a:lstStyle/>
        <a:p>
          <a:endParaRPr lang="en-US"/>
        </a:p>
      </dgm:t>
    </dgm:pt>
    <dgm:pt modelId="{893C4B2C-643D-4FD2-950D-2CF49D2FE4DF}" type="pres">
      <dgm:prSet presAssocID="{63D8BF8A-8F50-45EB-8EAE-CF68DF89D9BB}" presName="sibTrans" presStyleCnt="0"/>
      <dgm:spPr/>
    </dgm:pt>
    <dgm:pt modelId="{EB429CF3-F3CE-4BCE-BC54-4FEB09113A74}" type="pres">
      <dgm:prSet presAssocID="{FC7D7796-5C1C-4331-9EC2-72139205DB46}" presName="compNode" presStyleCnt="0"/>
      <dgm:spPr/>
    </dgm:pt>
    <dgm:pt modelId="{67AF0959-5837-45CE-A22E-D73D1B102C7C}" type="pres">
      <dgm:prSet presAssocID="{FC7D7796-5C1C-4331-9EC2-72139205DB46}" presName="iconRect" presStyleLbl="node1" presStyleIdx="3" presStyleCnt="7" custAng="2913383" custLinFactX="-470353" custLinFactY="-177754" custLinFactNeighborX="-500000" custLinFactNeighborY="-200000"/>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ell Tower"/>
        </a:ext>
      </dgm:extLst>
    </dgm:pt>
    <dgm:pt modelId="{3CFB0A95-198C-4506-AE71-F08FAE59FE67}" type="pres">
      <dgm:prSet presAssocID="{FC7D7796-5C1C-4331-9EC2-72139205DB46}" presName="spaceRect" presStyleCnt="0"/>
      <dgm:spPr/>
    </dgm:pt>
    <dgm:pt modelId="{E64865FC-40B2-4E4C-B622-28930271CEFA}" type="pres">
      <dgm:prSet presAssocID="{FC7D7796-5C1C-4331-9EC2-72139205DB46}" presName="textRect" presStyleLbl="revTx" presStyleIdx="3" presStyleCnt="7" custScaleX="139134" custLinFactX="95189" custLinFactY="-64916" custLinFactNeighborX="100000" custLinFactNeighborY="-100000">
        <dgm:presLayoutVars>
          <dgm:chMax val="1"/>
          <dgm:chPref val="1"/>
        </dgm:presLayoutVars>
      </dgm:prSet>
      <dgm:spPr/>
      <dgm:t>
        <a:bodyPr/>
        <a:lstStyle/>
        <a:p>
          <a:endParaRPr lang="en-US"/>
        </a:p>
      </dgm:t>
    </dgm:pt>
    <dgm:pt modelId="{8385D0C2-5E3F-4D18-949B-38EEB5164DB6}" type="pres">
      <dgm:prSet presAssocID="{EAD8693D-E5B7-4A8B-8D46-84FB0E5E3AB6}" presName="sibTrans" presStyleCnt="0"/>
      <dgm:spPr/>
    </dgm:pt>
    <dgm:pt modelId="{FE13283F-1CAD-4B08-A92D-694BCC68D693}" type="pres">
      <dgm:prSet presAssocID="{82A800F4-EE1F-4DCA-B753-0E9529E27E40}" presName="compNode" presStyleCnt="0"/>
      <dgm:spPr/>
    </dgm:pt>
    <dgm:pt modelId="{ACDB6F28-AB51-4DD7-8BC3-9BB6CF0CDE45}" type="pres">
      <dgm:prSet presAssocID="{82A800F4-EE1F-4DCA-B753-0E9529E27E4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ity"/>
        </a:ext>
      </dgm:extLst>
    </dgm:pt>
    <dgm:pt modelId="{F983CBEE-F338-4CC9-ACB8-25A6D95D4818}" type="pres">
      <dgm:prSet presAssocID="{82A800F4-EE1F-4DCA-B753-0E9529E27E40}" presName="spaceRect" presStyleCnt="0"/>
      <dgm:spPr/>
    </dgm:pt>
    <dgm:pt modelId="{A63731CF-7E09-4CC9-9E96-218169C34FB5}" type="pres">
      <dgm:prSet presAssocID="{82A800F4-EE1F-4DCA-B753-0E9529E27E40}" presName="textRect" presStyleLbl="revTx" presStyleIdx="4" presStyleCnt="7">
        <dgm:presLayoutVars>
          <dgm:chMax val="1"/>
          <dgm:chPref val="1"/>
        </dgm:presLayoutVars>
      </dgm:prSet>
      <dgm:spPr/>
      <dgm:t>
        <a:bodyPr/>
        <a:lstStyle/>
        <a:p>
          <a:endParaRPr lang="en-US"/>
        </a:p>
      </dgm:t>
    </dgm:pt>
    <dgm:pt modelId="{37C2F10F-0008-48A1-A4BC-3084B889BE84}" type="pres">
      <dgm:prSet presAssocID="{17E90AC7-5C44-49C0-87A3-A1AEFA80A439}" presName="sibTrans" presStyleCnt="0"/>
      <dgm:spPr/>
    </dgm:pt>
    <dgm:pt modelId="{EA54BB69-5D69-44DB-9C36-A80385049711}" type="pres">
      <dgm:prSet presAssocID="{8174B930-FB8A-46A7-A515-58C9E8160F77}" presName="compNode" presStyleCnt="0"/>
      <dgm:spPr/>
    </dgm:pt>
    <dgm:pt modelId="{6B2412C7-C672-41B2-A3F8-532E65824AB6}" type="pres">
      <dgm:prSet presAssocID="{8174B930-FB8A-46A7-A515-58C9E8160F7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llar"/>
        </a:ext>
      </dgm:extLst>
    </dgm:pt>
    <dgm:pt modelId="{2FFA9889-233E-4E99-85F3-5ECC68EAFC97}" type="pres">
      <dgm:prSet presAssocID="{8174B930-FB8A-46A7-A515-58C9E8160F77}" presName="spaceRect" presStyleCnt="0"/>
      <dgm:spPr/>
    </dgm:pt>
    <dgm:pt modelId="{4E437C3D-A500-459D-BEC3-6263543AB656}" type="pres">
      <dgm:prSet presAssocID="{8174B930-FB8A-46A7-A515-58C9E8160F77}" presName="textRect" presStyleLbl="revTx" presStyleIdx="5" presStyleCnt="7">
        <dgm:presLayoutVars>
          <dgm:chMax val="1"/>
          <dgm:chPref val="1"/>
        </dgm:presLayoutVars>
      </dgm:prSet>
      <dgm:spPr/>
      <dgm:t>
        <a:bodyPr/>
        <a:lstStyle/>
        <a:p>
          <a:endParaRPr lang="en-US"/>
        </a:p>
      </dgm:t>
    </dgm:pt>
    <dgm:pt modelId="{A47544F8-F7A5-49B4-B1CA-31DC45C4DA21}" type="pres">
      <dgm:prSet presAssocID="{953BBD4E-2325-4FE3-92A1-EA4B2EB1AE43}" presName="sibTrans" presStyleCnt="0"/>
      <dgm:spPr/>
    </dgm:pt>
    <dgm:pt modelId="{76B71837-0D6E-4A8D-B3A2-170F5A859B2C}" type="pres">
      <dgm:prSet presAssocID="{CD75DE6E-BD2B-46F0-ADAF-3199799683CB}" presName="compNode" presStyleCnt="0"/>
      <dgm:spPr/>
    </dgm:pt>
    <dgm:pt modelId="{EF09EBEB-4A83-48ED-99AD-6C54ED77531B}" type="pres">
      <dgm:prSet presAssocID="{CD75DE6E-BD2B-46F0-ADAF-3199799683CB}" presName="iconRect" presStyleLbl="node1" presStyleIdx="6" presStyleCnt="7" custLinFactX="-600000" custLinFactY="200000" custLinFactNeighborX="-679783" custLinFactNeighborY="25048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Advertising"/>
        </a:ext>
      </dgm:extLst>
    </dgm:pt>
    <dgm:pt modelId="{6D388F2D-4299-47D3-97F8-356FB08A8465}" type="pres">
      <dgm:prSet presAssocID="{CD75DE6E-BD2B-46F0-ADAF-3199799683CB}" presName="spaceRect" presStyleCnt="0"/>
      <dgm:spPr/>
    </dgm:pt>
    <dgm:pt modelId="{92732B88-939F-4468-88B3-F66FEC2C2042}" type="pres">
      <dgm:prSet presAssocID="{CD75DE6E-BD2B-46F0-ADAF-3199799683CB}" presName="textRect" presStyleLbl="revTx" presStyleIdx="6" presStyleCnt="7" custScaleX="139134" custLinFactX="-55640" custLinFactY="-200000" custLinFactNeighborX="-100000" custLinFactNeighborY="-223465">
        <dgm:presLayoutVars>
          <dgm:chMax val="1"/>
          <dgm:chPref val="1"/>
        </dgm:presLayoutVars>
      </dgm:prSet>
      <dgm:spPr/>
      <dgm:t>
        <a:bodyPr/>
        <a:lstStyle/>
        <a:p>
          <a:endParaRPr lang="en-US"/>
        </a:p>
      </dgm:t>
    </dgm:pt>
  </dgm:ptLst>
  <dgm:cxnLst>
    <dgm:cxn modelId="{C2A865E9-6228-49D8-8A46-4F5013FEC592}" type="presOf" srcId="{0B2C28F0-E877-4E30-8951-E3EFB0910621}" destId="{8B53FFBB-8090-410B-AF6A-33DFDBC4E71C}" srcOrd="0" destOrd="0" presId="urn:microsoft.com/office/officeart/2018/2/layout/IconLabelList"/>
    <dgm:cxn modelId="{745A2785-ED3F-4C9B-A8E1-65F5F7CA5DD3}" type="presOf" srcId="{796A3546-B001-4332-BB04-6C6A05C68EAF}" destId="{3E271FBE-F7C2-489B-812E-5B80F56EAB4C}" srcOrd="0" destOrd="0" presId="urn:microsoft.com/office/officeart/2018/2/layout/IconLabelList"/>
    <dgm:cxn modelId="{8586065F-B01D-4E3C-8CCA-A560FAFFD85D}" srcId="{4D3EC629-1E31-4CB0-972A-75981ACEC14C}" destId="{CD75DE6E-BD2B-46F0-ADAF-3199799683CB}" srcOrd="6" destOrd="0" parTransId="{F7827C34-A37C-4DB6-900B-2276424F5D4B}" sibTransId="{F02DB82E-8C98-492B-BC14-7968F1572312}"/>
    <dgm:cxn modelId="{2C1AF587-584A-4A48-8EAC-30F0E459E6E2}" type="presOf" srcId="{FC7D7796-5C1C-4331-9EC2-72139205DB46}" destId="{E64865FC-40B2-4E4C-B622-28930271CEFA}" srcOrd="0" destOrd="0" presId="urn:microsoft.com/office/officeart/2018/2/layout/IconLabelList"/>
    <dgm:cxn modelId="{BB438E7B-FD15-4A13-A316-C1E32BB038C9}" srcId="{4D3EC629-1E31-4CB0-972A-75981ACEC14C}" destId="{FC7D7796-5C1C-4331-9EC2-72139205DB46}" srcOrd="3" destOrd="0" parTransId="{6BF90FD4-2CEB-4C7E-ADB5-42C9CD53F56F}" sibTransId="{EAD8693D-E5B7-4A8B-8D46-84FB0E5E3AB6}"/>
    <dgm:cxn modelId="{29053995-5F55-4B12-A56E-29A3ACA934AF}" srcId="{4D3EC629-1E31-4CB0-972A-75981ACEC14C}" destId="{8174B930-FB8A-46A7-A515-58C9E8160F77}" srcOrd="5" destOrd="0" parTransId="{3CE65E93-34AF-4C23-A731-D4ABA9E5EDFD}" sibTransId="{953BBD4E-2325-4FE3-92A1-EA4B2EB1AE43}"/>
    <dgm:cxn modelId="{F0ADC1DE-7B39-480A-98B4-FF529B0BB0A8}" srcId="{4D3EC629-1E31-4CB0-972A-75981ACEC14C}" destId="{0B2C28F0-E877-4E30-8951-E3EFB0910621}" srcOrd="2" destOrd="0" parTransId="{27AB54A7-B6CF-4D79-8D70-153CE178D008}" sibTransId="{63D8BF8A-8F50-45EB-8EAE-CF68DF89D9BB}"/>
    <dgm:cxn modelId="{FA9517D6-1A8D-4FB6-8F0F-DDEDAE941436}" type="presOf" srcId="{82A800F4-EE1F-4DCA-B753-0E9529E27E40}" destId="{A63731CF-7E09-4CC9-9E96-218169C34FB5}" srcOrd="0" destOrd="0" presId="urn:microsoft.com/office/officeart/2018/2/layout/IconLabelList"/>
    <dgm:cxn modelId="{40BF3A4F-837C-438A-83FC-9A5D527F8020}" srcId="{4D3EC629-1E31-4CB0-972A-75981ACEC14C}" destId="{82A800F4-EE1F-4DCA-B753-0E9529E27E40}" srcOrd="4" destOrd="0" parTransId="{747CE928-EB9D-4AD3-B757-A98AE6EAC03C}" sibTransId="{17E90AC7-5C44-49C0-87A3-A1AEFA80A439}"/>
    <dgm:cxn modelId="{9D0315F8-7295-401D-A9C8-6A31B41108B6}" type="presOf" srcId="{CD75DE6E-BD2B-46F0-ADAF-3199799683CB}" destId="{92732B88-939F-4468-88B3-F66FEC2C2042}" srcOrd="0" destOrd="0" presId="urn:microsoft.com/office/officeart/2018/2/layout/IconLabelList"/>
    <dgm:cxn modelId="{977319F2-BB8F-4E3F-BD9A-19C2634A3D1A}" type="presOf" srcId="{8174B930-FB8A-46A7-A515-58C9E8160F77}" destId="{4E437C3D-A500-459D-BEC3-6263543AB656}" srcOrd="0" destOrd="0" presId="urn:microsoft.com/office/officeart/2018/2/layout/IconLabelList"/>
    <dgm:cxn modelId="{36B786C5-4D6F-4A16-AD0C-D5E84320A83A}" type="presOf" srcId="{A04F19DC-8187-4577-AD14-4840F16593F0}" destId="{5A9C77A3-5382-4B89-8D69-C38BFF2D08A8}" srcOrd="0" destOrd="0" presId="urn:microsoft.com/office/officeart/2018/2/layout/IconLabelList"/>
    <dgm:cxn modelId="{939A4AF0-6A6B-4A6A-8EE6-573173FCBFB1}" type="presOf" srcId="{4D3EC629-1E31-4CB0-972A-75981ACEC14C}" destId="{BFEF2526-033D-42C6-AF42-935174D089A3}" srcOrd="0" destOrd="0" presId="urn:microsoft.com/office/officeart/2018/2/layout/IconLabelList"/>
    <dgm:cxn modelId="{72431C46-7D5D-40FB-8F78-65EE46E8B34F}" srcId="{4D3EC629-1E31-4CB0-972A-75981ACEC14C}" destId="{A04F19DC-8187-4577-AD14-4840F16593F0}" srcOrd="0" destOrd="0" parTransId="{D76ABA72-2B4D-4BDF-99D9-A21E6E29D16A}" sibTransId="{4A29E038-FD39-431E-B652-CDC063BF2153}"/>
    <dgm:cxn modelId="{17D64445-B5AC-4E04-99DE-CE7CBEDE22C9}" srcId="{4D3EC629-1E31-4CB0-972A-75981ACEC14C}" destId="{796A3546-B001-4332-BB04-6C6A05C68EAF}" srcOrd="1" destOrd="0" parTransId="{E922D323-C277-4603-8C1A-742F3456EEC3}" sibTransId="{F953F404-32E6-47CB-B5BA-186E345E597F}"/>
    <dgm:cxn modelId="{6EF7EE17-6FD5-4851-8D9C-D8CADF210AC0}" type="presParOf" srcId="{BFEF2526-033D-42C6-AF42-935174D089A3}" destId="{A8AB3D34-59AB-4281-AFB1-CC721EB67D0F}" srcOrd="0" destOrd="0" presId="urn:microsoft.com/office/officeart/2018/2/layout/IconLabelList"/>
    <dgm:cxn modelId="{87015B73-08E9-466A-8945-05192C42CB89}" type="presParOf" srcId="{A8AB3D34-59AB-4281-AFB1-CC721EB67D0F}" destId="{D22B92E9-7E59-4EC2-ABE1-F134353B0C31}" srcOrd="0" destOrd="0" presId="urn:microsoft.com/office/officeart/2018/2/layout/IconLabelList"/>
    <dgm:cxn modelId="{6BD9B4FE-5FD5-4A15-82C3-B4F4CC54C7E1}" type="presParOf" srcId="{A8AB3D34-59AB-4281-AFB1-CC721EB67D0F}" destId="{25483B75-DF3A-4099-A733-13C637E88C81}" srcOrd="1" destOrd="0" presId="urn:microsoft.com/office/officeart/2018/2/layout/IconLabelList"/>
    <dgm:cxn modelId="{4DC77AC2-14CA-41BA-B36F-0C91ACEF3EEE}" type="presParOf" srcId="{A8AB3D34-59AB-4281-AFB1-CC721EB67D0F}" destId="{5A9C77A3-5382-4B89-8D69-C38BFF2D08A8}" srcOrd="2" destOrd="0" presId="urn:microsoft.com/office/officeart/2018/2/layout/IconLabelList"/>
    <dgm:cxn modelId="{9A795D76-A0CA-45E8-9D27-ED4D6B86A123}" type="presParOf" srcId="{BFEF2526-033D-42C6-AF42-935174D089A3}" destId="{2DE4E57F-4BA4-421E-9195-45CCEFC0318F}" srcOrd="1" destOrd="0" presId="urn:microsoft.com/office/officeart/2018/2/layout/IconLabelList"/>
    <dgm:cxn modelId="{76DEC59B-BA5E-44CD-9D89-69BCF00325E8}" type="presParOf" srcId="{BFEF2526-033D-42C6-AF42-935174D089A3}" destId="{1944F364-C9C0-4FBE-BCCB-0250229B78DF}" srcOrd="2" destOrd="0" presId="urn:microsoft.com/office/officeart/2018/2/layout/IconLabelList"/>
    <dgm:cxn modelId="{4CAFD6E6-1B01-4C6C-87A8-9583D33BC68C}" type="presParOf" srcId="{1944F364-C9C0-4FBE-BCCB-0250229B78DF}" destId="{9D433E06-20E4-4075-B442-64BAAA907AD8}" srcOrd="0" destOrd="0" presId="urn:microsoft.com/office/officeart/2018/2/layout/IconLabelList"/>
    <dgm:cxn modelId="{EF221B57-6AB6-46B6-8F37-A141F2BFF669}" type="presParOf" srcId="{1944F364-C9C0-4FBE-BCCB-0250229B78DF}" destId="{4F7B658B-2527-4181-B7C8-B145A2A466B8}" srcOrd="1" destOrd="0" presId="urn:microsoft.com/office/officeart/2018/2/layout/IconLabelList"/>
    <dgm:cxn modelId="{B34DE6B5-7C91-4D4A-9D76-A27EF8487B60}" type="presParOf" srcId="{1944F364-C9C0-4FBE-BCCB-0250229B78DF}" destId="{3E271FBE-F7C2-489B-812E-5B80F56EAB4C}" srcOrd="2" destOrd="0" presId="urn:microsoft.com/office/officeart/2018/2/layout/IconLabelList"/>
    <dgm:cxn modelId="{3B9AB06E-B311-40CB-8AE1-8C46CAB8F642}" type="presParOf" srcId="{BFEF2526-033D-42C6-AF42-935174D089A3}" destId="{77524E02-8D71-4988-98F7-D9CB3BDD7FBE}" srcOrd="3" destOrd="0" presId="urn:microsoft.com/office/officeart/2018/2/layout/IconLabelList"/>
    <dgm:cxn modelId="{17E9198B-7752-4DB6-9282-B001B574EB9B}" type="presParOf" srcId="{BFEF2526-033D-42C6-AF42-935174D089A3}" destId="{D945F4A7-AAC5-47FE-B203-81E64580F390}" srcOrd="4" destOrd="0" presId="urn:microsoft.com/office/officeart/2018/2/layout/IconLabelList"/>
    <dgm:cxn modelId="{491BA9B8-482F-4AC8-BD43-DF47DB399852}" type="presParOf" srcId="{D945F4A7-AAC5-47FE-B203-81E64580F390}" destId="{532E6B51-C3BC-4BC7-97B1-43A3D9829D4F}" srcOrd="0" destOrd="0" presId="urn:microsoft.com/office/officeart/2018/2/layout/IconLabelList"/>
    <dgm:cxn modelId="{4BDA1D45-F6D8-43F9-AD61-94F5C416E092}" type="presParOf" srcId="{D945F4A7-AAC5-47FE-B203-81E64580F390}" destId="{8FD2956D-079B-4A58-842F-3BD4258235A6}" srcOrd="1" destOrd="0" presId="urn:microsoft.com/office/officeart/2018/2/layout/IconLabelList"/>
    <dgm:cxn modelId="{BFB490E0-50DF-47AC-A15F-1DEC687A02EC}" type="presParOf" srcId="{D945F4A7-AAC5-47FE-B203-81E64580F390}" destId="{8B53FFBB-8090-410B-AF6A-33DFDBC4E71C}" srcOrd="2" destOrd="0" presId="urn:microsoft.com/office/officeart/2018/2/layout/IconLabelList"/>
    <dgm:cxn modelId="{1C4313F4-62D5-48FF-A072-D9BD11BB8A56}" type="presParOf" srcId="{BFEF2526-033D-42C6-AF42-935174D089A3}" destId="{893C4B2C-643D-4FD2-950D-2CF49D2FE4DF}" srcOrd="5" destOrd="0" presId="urn:microsoft.com/office/officeart/2018/2/layout/IconLabelList"/>
    <dgm:cxn modelId="{28340C25-6613-4629-BC16-6AC5AB9AFD3E}" type="presParOf" srcId="{BFEF2526-033D-42C6-AF42-935174D089A3}" destId="{EB429CF3-F3CE-4BCE-BC54-4FEB09113A74}" srcOrd="6" destOrd="0" presId="urn:microsoft.com/office/officeart/2018/2/layout/IconLabelList"/>
    <dgm:cxn modelId="{E2EE32DD-9B32-4310-A54C-278BFFFED92E}" type="presParOf" srcId="{EB429CF3-F3CE-4BCE-BC54-4FEB09113A74}" destId="{67AF0959-5837-45CE-A22E-D73D1B102C7C}" srcOrd="0" destOrd="0" presId="urn:microsoft.com/office/officeart/2018/2/layout/IconLabelList"/>
    <dgm:cxn modelId="{B7A7F043-79E6-477A-BB0A-1AD31B9D2EDE}" type="presParOf" srcId="{EB429CF3-F3CE-4BCE-BC54-4FEB09113A74}" destId="{3CFB0A95-198C-4506-AE71-F08FAE59FE67}" srcOrd="1" destOrd="0" presId="urn:microsoft.com/office/officeart/2018/2/layout/IconLabelList"/>
    <dgm:cxn modelId="{FDCE97C3-CB59-4D91-9AE8-3A15314B3E59}" type="presParOf" srcId="{EB429CF3-F3CE-4BCE-BC54-4FEB09113A74}" destId="{E64865FC-40B2-4E4C-B622-28930271CEFA}" srcOrd="2" destOrd="0" presId="urn:microsoft.com/office/officeart/2018/2/layout/IconLabelList"/>
    <dgm:cxn modelId="{0F2022F0-98C2-4B96-ABC1-4B06715BCC1B}" type="presParOf" srcId="{BFEF2526-033D-42C6-AF42-935174D089A3}" destId="{8385D0C2-5E3F-4D18-949B-38EEB5164DB6}" srcOrd="7" destOrd="0" presId="urn:microsoft.com/office/officeart/2018/2/layout/IconLabelList"/>
    <dgm:cxn modelId="{6D8A4473-E067-465E-9088-0216E968A89C}" type="presParOf" srcId="{BFEF2526-033D-42C6-AF42-935174D089A3}" destId="{FE13283F-1CAD-4B08-A92D-694BCC68D693}" srcOrd="8" destOrd="0" presId="urn:microsoft.com/office/officeart/2018/2/layout/IconLabelList"/>
    <dgm:cxn modelId="{2F317C06-734C-4DDD-AC8A-1D08B95D9806}" type="presParOf" srcId="{FE13283F-1CAD-4B08-A92D-694BCC68D693}" destId="{ACDB6F28-AB51-4DD7-8BC3-9BB6CF0CDE45}" srcOrd="0" destOrd="0" presId="urn:microsoft.com/office/officeart/2018/2/layout/IconLabelList"/>
    <dgm:cxn modelId="{910ADBFE-9B4B-4CD5-843C-B67B8EF0A488}" type="presParOf" srcId="{FE13283F-1CAD-4B08-A92D-694BCC68D693}" destId="{F983CBEE-F338-4CC9-ACB8-25A6D95D4818}" srcOrd="1" destOrd="0" presId="urn:microsoft.com/office/officeart/2018/2/layout/IconLabelList"/>
    <dgm:cxn modelId="{6186DAFC-785E-4D84-B387-2B9A6CB25316}" type="presParOf" srcId="{FE13283F-1CAD-4B08-A92D-694BCC68D693}" destId="{A63731CF-7E09-4CC9-9E96-218169C34FB5}" srcOrd="2" destOrd="0" presId="urn:microsoft.com/office/officeart/2018/2/layout/IconLabelList"/>
    <dgm:cxn modelId="{024DDD0D-26A6-4F05-8331-A47FCB8DD3DE}" type="presParOf" srcId="{BFEF2526-033D-42C6-AF42-935174D089A3}" destId="{37C2F10F-0008-48A1-A4BC-3084B889BE84}" srcOrd="9" destOrd="0" presId="urn:microsoft.com/office/officeart/2018/2/layout/IconLabelList"/>
    <dgm:cxn modelId="{BC7EA20F-993C-4B61-8194-30C432E0C300}" type="presParOf" srcId="{BFEF2526-033D-42C6-AF42-935174D089A3}" destId="{EA54BB69-5D69-44DB-9C36-A80385049711}" srcOrd="10" destOrd="0" presId="urn:microsoft.com/office/officeart/2018/2/layout/IconLabelList"/>
    <dgm:cxn modelId="{2B3F24D2-9A05-4010-B36E-3E5A960C1AFB}" type="presParOf" srcId="{EA54BB69-5D69-44DB-9C36-A80385049711}" destId="{6B2412C7-C672-41B2-A3F8-532E65824AB6}" srcOrd="0" destOrd="0" presId="urn:microsoft.com/office/officeart/2018/2/layout/IconLabelList"/>
    <dgm:cxn modelId="{288DEFCE-BA77-43B5-AF3E-1E8A851DD537}" type="presParOf" srcId="{EA54BB69-5D69-44DB-9C36-A80385049711}" destId="{2FFA9889-233E-4E99-85F3-5ECC68EAFC97}" srcOrd="1" destOrd="0" presId="urn:microsoft.com/office/officeart/2018/2/layout/IconLabelList"/>
    <dgm:cxn modelId="{8E8DDAAC-62BA-4832-83CE-2C3002BEAFBC}" type="presParOf" srcId="{EA54BB69-5D69-44DB-9C36-A80385049711}" destId="{4E437C3D-A500-459D-BEC3-6263543AB656}" srcOrd="2" destOrd="0" presId="urn:microsoft.com/office/officeart/2018/2/layout/IconLabelList"/>
    <dgm:cxn modelId="{8E4C8AE5-3B83-4247-AA91-62ED30F712A0}" type="presParOf" srcId="{BFEF2526-033D-42C6-AF42-935174D089A3}" destId="{A47544F8-F7A5-49B4-B1CA-31DC45C4DA21}" srcOrd="11" destOrd="0" presId="urn:microsoft.com/office/officeart/2018/2/layout/IconLabelList"/>
    <dgm:cxn modelId="{34317977-BF09-489D-BB56-61C9E1507059}" type="presParOf" srcId="{BFEF2526-033D-42C6-AF42-935174D089A3}" destId="{76B71837-0D6E-4A8D-B3A2-170F5A859B2C}" srcOrd="12" destOrd="0" presId="urn:microsoft.com/office/officeart/2018/2/layout/IconLabelList"/>
    <dgm:cxn modelId="{94593015-A8AD-42C5-B4D1-F5F9961B68B1}" type="presParOf" srcId="{76B71837-0D6E-4A8D-B3A2-170F5A859B2C}" destId="{EF09EBEB-4A83-48ED-99AD-6C54ED77531B}" srcOrd="0" destOrd="0" presId="urn:microsoft.com/office/officeart/2018/2/layout/IconLabelList"/>
    <dgm:cxn modelId="{764D788F-0B6B-4731-B719-558F6F0306DF}" type="presParOf" srcId="{76B71837-0D6E-4A8D-B3A2-170F5A859B2C}" destId="{6D388F2D-4299-47D3-97F8-356FB08A8465}" srcOrd="1" destOrd="0" presId="urn:microsoft.com/office/officeart/2018/2/layout/IconLabelList"/>
    <dgm:cxn modelId="{BD211A86-0BA8-4340-A5F6-C56F8ED1F005}" type="presParOf" srcId="{76B71837-0D6E-4A8D-B3A2-170F5A859B2C}" destId="{92732B88-939F-4468-88B3-F66FEC2C204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89945-44D2-4BF3-BC05-980EE91D931E}"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fr-FR"/>
        </a:p>
      </dgm:t>
    </dgm:pt>
    <dgm:pt modelId="{F1F23703-D6BD-4273-8721-C35827638117}">
      <dgm:prSet phldrT="[Texte]"/>
      <dgm:spPr/>
      <dgm:t>
        <a:bodyPr/>
        <a:lstStyle/>
        <a:p>
          <a:r>
            <a:rPr lang="fr-MA" dirty="0" smtClean="0"/>
            <a:t>1</a:t>
          </a:r>
          <a:endParaRPr lang="fr-FR" dirty="0"/>
        </a:p>
      </dgm:t>
    </dgm:pt>
    <dgm:pt modelId="{CD92C993-F1F9-4648-8D29-D69465C54689}" type="parTrans" cxnId="{FF29DB61-670D-42E8-B6DD-7B877AF72D18}">
      <dgm:prSet/>
      <dgm:spPr/>
      <dgm:t>
        <a:bodyPr/>
        <a:lstStyle/>
        <a:p>
          <a:endParaRPr lang="fr-FR"/>
        </a:p>
      </dgm:t>
    </dgm:pt>
    <dgm:pt modelId="{56A28F73-898B-429E-A8B6-D427E7EADC18}" type="sibTrans" cxnId="{FF29DB61-670D-42E8-B6DD-7B877AF72D18}">
      <dgm:prSet/>
      <dgm:spPr/>
      <dgm:t>
        <a:bodyPr/>
        <a:lstStyle/>
        <a:p>
          <a:endParaRPr lang="fr-FR"/>
        </a:p>
      </dgm:t>
    </dgm:pt>
    <dgm:pt modelId="{912FA03B-515C-4428-A461-9ADE1A7D0E10}">
      <dgm:prSet phldrT="[Texte]" custT="1"/>
      <dgm:spPr/>
      <dgm:t>
        <a:bodyPr/>
        <a:lstStyle/>
        <a:p>
          <a:pPr algn="just"/>
          <a:r>
            <a:rPr lang="fr-MA" sz="1600" b="1" dirty="0" smtClean="0">
              <a:solidFill>
                <a:schemeClr val="accent1"/>
              </a:solidFill>
              <a:latin typeface="Times New Roman" panose="02020603050405020304" pitchFamily="18" charset="0"/>
              <a:cs typeface="Times New Roman" panose="02020603050405020304" pitchFamily="18" charset="0"/>
            </a:rPr>
            <a:t>DÉFI 1: </a:t>
          </a:r>
          <a:r>
            <a:rPr lang="fr-MA" sz="1600" b="1" dirty="0" smtClean="0">
              <a:latin typeface="Times New Roman" panose="02020603050405020304" pitchFamily="18" charset="0"/>
              <a:cs typeface="Times New Roman" panose="02020603050405020304" pitchFamily="18" charset="0"/>
            </a:rPr>
            <a:t>Constater et tirer des leçons de l’actuelle crise du Covid-19 pour repenser l’économie mondiale et mettre au centre des préoccupations 1) le développement d’une économie sociale </a:t>
          </a:r>
          <a:r>
            <a:rPr lang="fr-FR" sz="1600" b="1" dirty="0" smtClean="0">
              <a:latin typeface="Times New Roman" panose="02020603050405020304" pitchFamily="18" charset="0"/>
              <a:cs typeface="Times New Roman" panose="02020603050405020304" pitchFamily="18" charset="0"/>
            </a:rPr>
            <a:t>et solidaire (ESS) pour qu’elle soit inclusive de l’économie informelle et circulaire, la préservant tout en la faisant évoluer sur des bases sensibles à l’égalité de genre et 2) la mise au 1</a:t>
          </a:r>
          <a:r>
            <a:rPr lang="fr-FR" sz="1600" b="1" baseline="30000" dirty="0" smtClean="0">
              <a:latin typeface="Times New Roman" panose="02020603050405020304" pitchFamily="18" charset="0"/>
              <a:cs typeface="Times New Roman" panose="02020603050405020304" pitchFamily="18" charset="0"/>
            </a:rPr>
            <a:t>er</a:t>
          </a:r>
          <a:r>
            <a:rPr lang="fr-FR" sz="1600" b="1" dirty="0" smtClean="0">
              <a:latin typeface="Times New Roman" panose="02020603050405020304" pitchFamily="18" charset="0"/>
              <a:cs typeface="Times New Roman" panose="02020603050405020304" pitchFamily="18" charset="0"/>
            </a:rPr>
            <a:t> plan d’une ESS plus localisée et territoriale, où les rôles et responsabilités des collectivités territoriales seraient renforcés de par leurs actions de proximité dans leurs territoires. </a:t>
          </a:r>
          <a:endParaRPr lang="fr-FR" sz="1600" dirty="0">
            <a:latin typeface="Times New Roman" panose="02020603050405020304" pitchFamily="18" charset="0"/>
            <a:cs typeface="Times New Roman" panose="02020603050405020304" pitchFamily="18" charset="0"/>
          </a:endParaRPr>
        </a:p>
      </dgm:t>
    </dgm:pt>
    <dgm:pt modelId="{FA74798A-0439-48DB-ADA6-7DC743062AB5}" type="parTrans" cxnId="{56A3E15F-9B0F-4200-B496-907BFD81EFF7}">
      <dgm:prSet/>
      <dgm:spPr/>
      <dgm:t>
        <a:bodyPr/>
        <a:lstStyle/>
        <a:p>
          <a:endParaRPr lang="fr-FR"/>
        </a:p>
      </dgm:t>
    </dgm:pt>
    <dgm:pt modelId="{AF16FA80-398B-4A93-A8FA-A7CDE60ADBA2}" type="sibTrans" cxnId="{56A3E15F-9B0F-4200-B496-907BFD81EFF7}">
      <dgm:prSet/>
      <dgm:spPr/>
      <dgm:t>
        <a:bodyPr/>
        <a:lstStyle/>
        <a:p>
          <a:endParaRPr lang="fr-FR"/>
        </a:p>
      </dgm:t>
    </dgm:pt>
    <dgm:pt modelId="{80F20C2C-BCCE-4A76-9AB4-481DAD3D02AA}">
      <dgm:prSet phldrT="[Texte]"/>
      <dgm:spPr/>
      <dgm:t>
        <a:bodyPr/>
        <a:lstStyle/>
        <a:p>
          <a:r>
            <a:rPr lang="fr-MA" smtClean="0"/>
            <a:t>2</a:t>
          </a:r>
          <a:endParaRPr lang="fr-FR" dirty="0"/>
        </a:p>
      </dgm:t>
    </dgm:pt>
    <dgm:pt modelId="{3744DA7B-2D33-43D3-9702-34A574EEF3B5}" type="parTrans" cxnId="{8EBEEACF-42BC-40A6-A1BB-AFA41E773805}">
      <dgm:prSet/>
      <dgm:spPr/>
      <dgm:t>
        <a:bodyPr/>
        <a:lstStyle/>
        <a:p>
          <a:endParaRPr lang="fr-FR"/>
        </a:p>
      </dgm:t>
    </dgm:pt>
    <dgm:pt modelId="{1A1E405A-3512-4045-99E1-C00E237F7265}" type="sibTrans" cxnId="{8EBEEACF-42BC-40A6-A1BB-AFA41E773805}">
      <dgm:prSet/>
      <dgm:spPr/>
      <dgm:t>
        <a:bodyPr/>
        <a:lstStyle/>
        <a:p>
          <a:endParaRPr lang="fr-FR"/>
        </a:p>
      </dgm:t>
    </dgm:pt>
    <dgm:pt modelId="{00B0A474-F303-42F7-B01E-B5AE7E45C81C}">
      <dgm:prSet phldrT="[Texte]" custT="1"/>
      <dgm:spPr/>
      <dgm:t>
        <a:bodyPr/>
        <a:lstStyle/>
        <a:p>
          <a:pPr algn="just"/>
          <a:r>
            <a:rPr lang="fr-MA" sz="1600" b="1" dirty="0" smtClean="0">
              <a:solidFill>
                <a:schemeClr val="accent1"/>
              </a:solidFill>
              <a:latin typeface="Times New Roman" panose="02020603050405020304" pitchFamily="18" charset="0"/>
              <a:cs typeface="Times New Roman" panose="02020603050405020304" pitchFamily="18" charset="0"/>
            </a:rPr>
            <a:t>DÉFI 2: </a:t>
          </a:r>
          <a:r>
            <a:rPr lang="fr-FR" sz="1600" b="1" dirty="0" smtClean="0">
              <a:latin typeface="Times New Roman" panose="02020603050405020304" pitchFamily="18" charset="0"/>
              <a:cs typeface="Times New Roman" panose="02020603050405020304" pitchFamily="18" charset="0"/>
            </a:rPr>
            <a:t>Renforcer la réflexion et les échanges dans cette ère post Covid-19, sur les enjeux de renouveler les approches et les concepts de l’employabilité des femmes et retenir que l’ESS plus inclusive serait le secteur qui recrutera et qui créera le plus d’emplois de proximité, et qui offrira aux femmes, s’il est + inclusif que leurs économies informelles et + égalitaire, le + d’opportunités pour le développement de leur potentiel entrepreneurial et pour leur accès à + d’emplois localisés   </a:t>
          </a:r>
          <a:endParaRPr lang="fr-FR" sz="1600" dirty="0">
            <a:latin typeface="Times New Roman" panose="02020603050405020304" pitchFamily="18" charset="0"/>
            <a:cs typeface="Times New Roman" panose="02020603050405020304" pitchFamily="18" charset="0"/>
          </a:endParaRPr>
        </a:p>
      </dgm:t>
    </dgm:pt>
    <dgm:pt modelId="{EC71722D-B01C-4519-A1D6-DB8A1620CEC0}" type="parTrans" cxnId="{2C09FA45-D4E2-4BB6-B25E-62F2AA04787E}">
      <dgm:prSet/>
      <dgm:spPr/>
      <dgm:t>
        <a:bodyPr/>
        <a:lstStyle/>
        <a:p>
          <a:endParaRPr lang="fr-FR"/>
        </a:p>
      </dgm:t>
    </dgm:pt>
    <dgm:pt modelId="{DB40C65B-37B4-4427-BEE1-CA9E2734B0B5}" type="sibTrans" cxnId="{2C09FA45-D4E2-4BB6-B25E-62F2AA04787E}">
      <dgm:prSet/>
      <dgm:spPr/>
      <dgm:t>
        <a:bodyPr/>
        <a:lstStyle/>
        <a:p>
          <a:endParaRPr lang="fr-FR"/>
        </a:p>
      </dgm:t>
    </dgm:pt>
    <dgm:pt modelId="{155B508E-E888-4F60-8CC8-FA3DA235EB0E}">
      <dgm:prSet phldrT="[Texte]"/>
      <dgm:spPr/>
      <dgm:t>
        <a:bodyPr/>
        <a:lstStyle/>
        <a:p>
          <a:r>
            <a:rPr lang="fr-MA" dirty="0" smtClean="0"/>
            <a:t>3</a:t>
          </a:r>
          <a:endParaRPr lang="fr-FR" dirty="0"/>
        </a:p>
      </dgm:t>
    </dgm:pt>
    <dgm:pt modelId="{4B65D54E-2E02-4972-BCE7-E691F4CBCBFE}" type="parTrans" cxnId="{1A0F2B83-66B8-4BF3-92F2-4460C1F1C461}">
      <dgm:prSet/>
      <dgm:spPr/>
      <dgm:t>
        <a:bodyPr/>
        <a:lstStyle/>
        <a:p>
          <a:endParaRPr lang="fr-FR"/>
        </a:p>
      </dgm:t>
    </dgm:pt>
    <dgm:pt modelId="{AF10FE87-50E8-410D-9AB1-947CC9447A75}" type="sibTrans" cxnId="{1A0F2B83-66B8-4BF3-92F2-4460C1F1C461}">
      <dgm:prSet/>
      <dgm:spPr/>
      <dgm:t>
        <a:bodyPr/>
        <a:lstStyle/>
        <a:p>
          <a:endParaRPr lang="fr-FR"/>
        </a:p>
      </dgm:t>
    </dgm:pt>
    <dgm:pt modelId="{FB53A1C4-E161-4915-9BAD-1173D358560E}">
      <dgm:prSet/>
      <dgm:spPr/>
      <dgm:t>
        <a:bodyPr/>
        <a:lstStyle/>
        <a:p>
          <a:r>
            <a:rPr lang="fr-MA" dirty="0" smtClean="0"/>
            <a:t>4</a:t>
          </a:r>
          <a:endParaRPr lang="fr-FR" dirty="0"/>
        </a:p>
      </dgm:t>
    </dgm:pt>
    <dgm:pt modelId="{03B8DEDF-0083-4F90-95C7-23EDFCC32449}" type="parTrans" cxnId="{F26AF05E-C9F0-40A9-B23D-5403BAB6D21F}">
      <dgm:prSet/>
      <dgm:spPr/>
      <dgm:t>
        <a:bodyPr/>
        <a:lstStyle/>
        <a:p>
          <a:endParaRPr lang="fr-FR"/>
        </a:p>
      </dgm:t>
    </dgm:pt>
    <dgm:pt modelId="{F0EAB7ED-B93C-402B-B7F6-3ADBCD0CA40F}" type="sibTrans" cxnId="{F26AF05E-C9F0-40A9-B23D-5403BAB6D21F}">
      <dgm:prSet/>
      <dgm:spPr/>
      <dgm:t>
        <a:bodyPr/>
        <a:lstStyle/>
        <a:p>
          <a:endParaRPr lang="fr-FR"/>
        </a:p>
      </dgm:t>
    </dgm:pt>
    <dgm:pt modelId="{9C57AA28-2F5D-48FF-96D6-271F9AD064B3}">
      <dgm:prSet/>
      <dgm:spPr/>
      <dgm:t>
        <a:bodyPr/>
        <a:lstStyle/>
        <a:p>
          <a:pPr algn="l"/>
          <a:endParaRPr lang="fr-FR" sz="1100" b="1" dirty="0" smtClean="0"/>
        </a:p>
      </dgm:t>
    </dgm:pt>
    <dgm:pt modelId="{9EC34572-B8CA-49BC-B9F0-03121FF9DF0D}" type="parTrans" cxnId="{20DE13A7-D694-4496-80A1-4D2422F794B0}">
      <dgm:prSet/>
      <dgm:spPr/>
      <dgm:t>
        <a:bodyPr/>
        <a:lstStyle/>
        <a:p>
          <a:endParaRPr lang="fr-FR"/>
        </a:p>
      </dgm:t>
    </dgm:pt>
    <dgm:pt modelId="{FA9625AF-3ECF-462A-AD12-FA342843B90C}" type="sibTrans" cxnId="{20DE13A7-D694-4496-80A1-4D2422F794B0}">
      <dgm:prSet/>
      <dgm:spPr/>
      <dgm:t>
        <a:bodyPr/>
        <a:lstStyle/>
        <a:p>
          <a:endParaRPr lang="fr-FR"/>
        </a:p>
      </dgm:t>
    </dgm:pt>
    <dgm:pt modelId="{CC1782E8-F0B4-496F-864A-A0AAB9237BFA}">
      <dgm:prSet custT="1"/>
      <dgm:spPr/>
      <dgm:t>
        <a:bodyPr/>
        <a:lstStyle/>
        <a:p>
          <a:pPr algn="l"/>
          <a:endParaRPr lang="fr-FR" sz="1400" b="1" dirty="0" smtClean="0"/>
        </a:p>
      </dgm:t>
    </dgm:pt>
    <dgm:pt modelId="{6C930D1F-C9BB-4336-B375-559609419127}" type="parTrans" cxnId="{CFE8219B-2957-47DB-B7D8-0C198AA47AE8}">
      <dgm:prSet/>
      <dgm:spPr/>
      <dgm:t>
        <a:bodyPr/>
        <a:lstStyle/>
        <a:p>
          <a:endParaRPr lang="fr-FR"/>
        </a:p>
      </dgm:t>
    </dgm:pt>
    <dgm:pt modelId="{B8530CE6-94EA-4EDD-B79F-D23BB193A351}" type="sibTrans" cxnId="{CFE8219B-2957-47DB-B7D8-0C198AA47AE8}">
      <dgm:prSet/>
      <dgm:spPr/>
      <dgm:t>
        <a:bodyPr/>
        <a:lstStyle/>
        <a:p>
          <a:endParaRPr lang="fr-FR"/>
        </a:p>
      </dgm:t>
    </dgm:pt>
    <dgm:pt modelId="{659BC543-B527-417E-95AA-8B8CF9E4F99A}">
      <dgm:prSet phldrT="[Texte]" custT="1"/>
      <dgm:spPr/>
      <dgm:t>
        <a:bodyPr/>
        <a:lstStyle/>
        <a:p>
          <a:pPr algn="l"/>
          <a:endParaRPr lang="fr-FR" sz="1400" dirty="0"/>
        </a:p>
      </dgm:t>
    </dgm:pt>
    <dgm:pt modelId="{9F570774-A7DF-476A-98C0-29F0141EEE27}" type="parTrans" cxnId="{96170894-A41A-4EF2-82BD-B5D0F2BA5372}">
      <dgm:prSet/>
      <dgm:spPr/>
      <dgm:t>
        <a:bodyPr/>
        <a:lstStyle/>
        <a:p>
          <a:endParaRPr lang="fr-FR"/>
        </a:p>
      </dgm:t>
    </dgm:pt>
    <dgm:pt modelId="{0CF4BFCD-4F4E-493E-B507-6EDEAEC9AF73}" type="sibTrans" cxnId="{96170894-A41A-4EF2-82BD-B5D0F2BA5372}">
      <dgm:prSet/>
      <dgm:spPr/>
      <dgm:t>
        <a:bodyPr/>
        <a:lstStyle/>
        <a:p>
          <a:endParaRPr lang="fr-FR"/>
        </a:p>
      </dgm:t>
    </dgm:pt>
    <dgm:pt modelId="{1EA96B70-3FE7-41C2-81BF-8DD01D5AD454}">
      <dgm:prSet phldrT="[Texte]" custT="1"/>
      <dgm:spPr/>
      <dgm:t>
        <a:bodyPr/>
        <a:lstStyle/>
        <a:p>
          <a:pPr algn="l"/>
          <a:endParaRPr lang="fr-FR" sz="1400" dirty="0"/>
        </a:p>
      </dgm:t>
    </dgm:pt>
    <dgm:pt modelId="{11FAB094-B552-43F7-8B1E-D00D31F3D0F5}" type="parTrans" cxnId="{1BEE8674-A6BA-44A0-9F54-F2A8A94A5BF5}">
      <dgm:prSet/>
      <dgm:spPr/>
      <dgm:t>
        <a:bodyPr/>
        <a:lstStyle/>
        <a:p>
          <a:endParaRPr lang="fr-FR"/>
        </a:p>
      </dgm:t>
    </dgm:pt>
    <dgm:pt modelId="{CBD65D6B-547F-4F0E-8383-192B90663E1B}" type="sibTrans" cxnId="{1BEE8674-A6BA-44A0-9F54-F2A8A94A5BF5}">
      <dgm:prSet/>
      <dgm:spPr/>
      <dgm:t>
        <a:bodyPr/>
        <a:lstStyle/>
        <a:p>
          <a:endParaRPr lang="fr-FR"/>
        </a:p>
      </dgm:t>
    </dgm:pt>
    <dgm:pt modelId="{D4ACE155-F3F2-4237-B42F-B8FF2992D32A}">
      <dgm:prSet custT="1"/>
      <dgm:spPr/>
      <dgm:t>
        <a:bodyPr/>
        <a:lstStyle/>
        <a:p>
          <a:pPr algn="l"/>
          <a:endParaRPr lang="fr-FR" sz="1400" b="1" dirty="0" smtClean="0">
            <a:solidFill>
              <a:srgbClr val="C00000"/>
            </a:solidFill>
          </a:endParaRPr>
        </a:p>
      </dgm:t>
    </dgm:pt>
    <dgm:pt modelId="{E209D44F-E6DB-4B8E-AD91-2809EAB2AE99}" type="parTrans" cxnId="{6BD8DC47-1587-40CC-BE1A-8FB9036EA8F7}">
      <dgm:prSet/>
      <dgm:spPr/>
      <dgm:t>
        <a:bodyPr/>
        <a:lstStyle/>
        <a:p>
          <a:endParaRPr lang="fr-FR"/>
        </a:p>
      </dgm:t>
    </dgm:pt>
    <dgm:pt modelId="{ADF07C61-C58D-478A-99B8-42EB8CA84A57}" type="sibTrans" cxnId="{6BD8DC47-1587-40CC-BE1A-8FB9036EA8F7}">
      <dgm:prSet/>
      <dgm:spPr/>
      <dgm:t>
        <a:bodyPr/>
        <a:lstStyle/>
        <a:p>
          <a:endParaRPr lang="fr-FR"/>
        </a:p>
      </dgm:t>
    </dgm:pt>
    <dgm:pt modelId="{5855C7D9-F1EF-4820-8B2A-1132D62B72C6}">
      <dgm:prSet phldrT="[Texte]" custT="1"/>
      <dgm:spPr/>
      <dgm:t>
        <a:bodyPr/>
        <a:lstStyle/>
        <a:p>
          <a:pPr algn="l"/>
          <a:endParaRPr lang="fr-FR" sz="1400" dirty="0">
            <a:solidFill>
              <a:schemeClr val="tx1"/>
            </a:solidFill>
          </a:endParaRPr>
        </a:p>
      </dgm:t>
    </dgm:pt>
    <dgm:pt modelId="{6D44E6BD-63E3-49FF-8CF2-4C08D71F3959}" type="parTrans" cxnId="{3325BD23-45EC-4CBF-93D4-9D6739BCB853}">
      <dgm:prSet/>
      <dgm:spPr/>
      <dgm:t>
        <a:bodyPr/>
        <a:lstStyle/>
        <a:p>
          <a:endParaRPr lang="fr-FR"/>
        </a:p>
      </dgm:t>
    </dgm:pt>
    <dgm:pt modelId="{C3DD4489-0C30-4EE6-B556-CD473EF55548}" type="sibTrans" cxnId="{3325BD23-45EC-4CBF-93D4-9D6739BCB853}">
      <dgm:prSet/>
      <dgm:spPr/>
      <dgm:t>
        <a:bodyPr/>
        <a:lstStyle/>
        <a:p>
          <a:endParaRPr lang="fr-FR"/>
        </a:p>
      </dgm:t>
    </dgm:pt>
    <dgm:pt modelId="{0ABDFCB2-ACEA-4DFB-AE7F-435B2A41AB7E}">
      <dgm:prSet custT="1"/>
      <dgm:spPr/>
      <dgm:t>
        <a:bodyPr/>
        <a:lstStyle/>
        <a:p>
          <a:pPr algn="l"/>
          <a:endParaRPr lang="fr-FR" sz="1400" b="1" dirty="0" smtClean="0"/>
        </a:p>
      </dgm:t>
    </dgm:pt>
    <dgm:pt modelId="{2F315E43-A328-48E8-A6D3-8A1F8F6D7614}" type="parTrans" cxnId="{F3272F08-F05D-4D35-831F-88609972CD3C}">
      <dgm:prSet/>
      <dgm:spPr/>
      <dgm:t>
        <a:bodyPr/>
        <a:lstStyle/>
        <a:p>
          <a:endParaRPr lang="fr-FR"/>
        </a:p>
      </dgm:t>
    </dgm:pt>
    <dgm:pt modelId="{7BCC0428-E262-4F79-AF1E-49D7D28AD307}" type="sibTrans" cxnId="{F3272F08-F05D-4D35-831F-88609972CD3C}">
      <dgm:prSet/>
      <dgm:spPr/>
      <dgm:t>
        <a:bodyPr/>
        <a:lstStyle/>
        <a:p>
          <a:endParaRPr lang="fr-FR"/>
        </a:p>
      </dgm:t>
    </dgm:pt>
    <dgm:pt modelId="{1677B4E3-14E4-44E9-87A3-0239E29FBB15}">
      <dgm:prSet phldrT="[Texte]" custT="1"/>
      <dgm:spPr/>
      <dgm:t>
        <a:bodyPr/>
        <a:lstStyle/>
        <a:p>
          <a:pPr algn="just"/>
          <a:r>
            <a:rPr lang="fr-FR" sz="1600" b="1" dirty="0" smtClean="0">
              <a:solidFill>
                <a:schemeClr val="accent1"/>
              </a:solidFill>
              <a:latin typeface="Times New Roman" panose="02020603050405020304" pitchFamily="18" charset="0"/>
              <a:cs typeface="Times New Roman" panose="02020603050405020304" pitchFamily="18" charset="0"/>
            </a:rPr>
            <a:t>DÉFI 3:  </a:t>
          </a:r>
          <a:r>
            <a:rPr lang="fr-FR" sz="1600" b="1" dirty="0" smtClean="0">
              <a:latin typeface="Times New Roman" panose="02020603050405020304" pitchFamily="18" charset="0"/>
              <a:cs typeface="Times New Roman" panose="02020603050405020304" pitchFamily="18" charset="0"/>
            </a:rPr>
            <a:t>Renouveler dans cette ère post Covid-19 le cadrage de la ‘Campagne des villes africaines favorables à l’autonomisation économique des femmes africaines’ initiée par le REFELA et accélérer la conception de pack Auto Eco Femmes et des outils de capitalisation, de dissémination auprès des villes africaines adhérentes, avec l’appui de partenaires, tel FAMSI et autres partenaires à mobiliser et partager les résultats lors du Sommet Africités de CGLU Afrique, prévu au Kenya en 2021 </a:t>
          </a:r>
          <a:endParaRPr lang="fr-FR" sz="1600" dirty="0">
            <a:latin typeface="Times New Roman" panose="02020603050405020304" pitchFamily="18" charset="0"/>
            <a:cs typeface="Times New Roman" panose="02020603050405020304" pitchFamily="18" charset="0"/>
          </a:endParaRPr>
        </a:p>
      </dgm:t>
    </dgm:pt>
    <dgm:pt modelId="{86EB417B-CBF1-4626-8F18-17858FFB2146}" type="parTrans" cxnId="{259A40D4-0B39-47B8-AD62-A6A9CABFB4D9}">
      <dgm:prSet/>
      <dgm:spPr/>
      <dgm:t>
        <a:bodyPr/>
        <a:lstStyle/>
        <a:p>
          <a:endParaRPr lang="fr-FR"/>
        </a:p>
      </dgm:t>
    </dgm:pt>
    <dgm:pt modelId="{0CFFA79C-66FA-431C-83CC-0BB77CE6B7DB}" type="sibTrans" cxnId="{259A40D4-0B39-47B8-AD62-A6A9CABFB4D9}">
      <dgm:prSet/>
      <dgm:spPr/>
      <dgm:t>
        <a:bodyPr/>
        <a:lstStyle/>
        <a:p>
          <a:endParaRPr lang="fr-FR"/>
        </a:p>
      </dgm:t>
    </dgm:pt>
    <dgm:pt modelId="{A05BA807-5C4D-42D6-872C-3AD47C90A970}">
      <dgm:prSet custT="1"/>
      <dgm:spPr/>
      <dgm:t>
        <a:bodyPr/>
        <a:lstStyle/>
        <a:p>
          <a:endParaRPr lang="fr-FR" sz="1600" b="1" dirty="0" smtClean="0">
            <a:latin typeface="Times New Roman" panose="02020603050405020304" pitchFamily="18" charset="0"/>
            <a:cs typeface="Times New Roman" panose="02020603050405020304" pitchFamily="18" charset="0"/>
          </a:endParaRPr>
        </a:p>
      </dgm:t>
    </dgm:pt>
    <dgm:pt modelId="{E76BA598-62A2-4509-94FA-C9A8532286B5}" type="parTrans" cxnId="{17A8210E-AB4C-4EBB-8137-453865378FB2}">
      <dgm:prSet/>
      <dgm:spPr/>
      <dgm:t>
        <a:bodyPr/>
        <a:lstStyle/>
        <a:p>
          <a:endParaRPr lang="fr-FR"/>
        </a:p>
      </dgm:t>
    </dgm:pt>
    <dgm:pt modelId="{87E0E757-4065-44EB-86F2-82DD260F7B58}" type="sibTrans" cxnId="{17A8210E-AB4C-4EBB-8137-453865378FB2}">
      <dgm:prSet/>
      <dgm:spPr/>
      <dgm:t>
        <a:bodyPr/>
        <a:lstStyle/>
        <a:p>
          <a:endParaRPr lang="fr-FR"/>
        </a:p>
      </dgm:t>
    </dgm:pt>
    <dgm:pt modelId="{8A926901-0CB8-494A-8368-58834E7D0F88}">
      <dgm:prSet custT="1"/>
      <dgm:spPr/>
      <dgm:t>
        <a:bodyPr/>
        <a:lstStyle/>
        <a:p>
          <a:pPr algn="just"/>
          <a:r>
            <a:rPr lang="fr-FR" sz="1600" b="1" dirty="0" smtClean="0">
              <a:solidFill>
                <a:schemeClr val="accent1"/>
              </a:solidFill>
              <a:latin typeface="Times New Roman" panose="02020603050405020304" pitchFamily="18" charset="0"/>
              <a:cs typeface="Times New Roman" panose="02020603050405020304" pitchFamily="18" charset="0"/>
            </a:rPr>
            <a:t>DÉFI 4 : </a:t>
          </a:r>
          <a:r>
            <a:rPr lang="fr-FR" sz="1600" b="1" dirty="0" smtClean="0">
              <a:latin typeface="Times New Roman" panose="02020603050405020304" pitchFamily="18" charset="0"/>
              <a:cs typeface="Times New Roman" panose="02020603050405020304" pitchFamily="18" charset="0"/>
            </a:rPr>
            <a:t>Créer des synergies et renforcer la coopération entre les sections régionales et réseaux de CGLU Monde, et dans le cadre de la DEL, pour l’échange, le partage et le soutien d’actions de renouvellement de l’économie locale, + sensible au genre (par exemple, le partenariat REFELA-CGLU Afrique et FAMSI) et faire des plaidoyers face aux instances internationales, dont l’ONU, pour l’intérêt du renforcement du pouvoir des CT, pour une réelle économie porteuse de changement… </a:t>
          </a:r>
          <a:endParaRPr lang="fr-FR" sz="1600" dirty="0">
            <a:latin typeface="Times New Roman" panose="02020603050405020304" pitchFamily="18" charset="0"/>
            <a:cs typeface="Times New Roman" panose="02020603050405020304" pitchFamily="18" charset="0"/>
          </a:endParaRPr>
        </a:p>
      </dgm:t>
    </dgm:pt>
    <dgm:pt modelId="{3ED6D310-CE8C-4DAF-98DF-2FDCC5E75198}" type="parTrans" cxnId="{6CED271B-953E-4B39-BFDE-A77D3F569FA8}">
      <dgm:prSet/>
      <dgm:spPr/>
      <dgm:t>
        <a:bodyPr/>
        <a:lstStyle/>
        <a:p>
          <a:endParaRPr lang="fr-FR"/>
        </a:p>
      </dgm:t>
    </dgm:pt>
    <dgm:pt modelId="{71770723-D3EA-4CDB-8853-F1D7D30FA7CF}" type="sibTrans" cxnId="{6CED271B-953E-4B39-BFDE-A77D3F569FA8}">
      <dgm:prSet/>
      <dgm:spPr/>
      <dgm:t>
        <a:bodyPr/>
        <a:lstStyle/>
        <a:p>
          <a:endParaRPr lang="fr-FR"/>
        </a:p>
      </dgm:t>
    </dgm:pt>
    <dgm:pt modelId="{9855DE15-F01D-4CB6-816A-BD63E0389FE1}">
      <dgm:prSet custT="1"/>
      <dgm:spPr/>
      <dgm:t>
        <a:bodyPr/>
        <a:lstStyle/>
        <a:p>
          <a:pPr algn="just"/>
          <a:endParaRPr lang="fr-FR" sz="1600" dirty="0">
            <a:latin typeface="Times New Roman" panose="02020603050405020304" pitchFamily="18" charset="0"/>
            <a:cs typeface="Times New Roman" panose="02020603050405020304" pitchFamily="18" charset="0"/>
          </a:endParaRPr>
        </a:p>
      </dgm:t>
    </dgm:pt>
    <dgm:pt modelId="{25891F53-95E7-4AFF-8305-E2F9C6F444D0}" type="parTrans" cxnId="{05BC09F8-20D9-4D9F-89CC-1A6CD0ECA9DA}">
      <dgm:prSet/>
      <dgm:spPr/>
      <dgm:t>
        <a:bodyPr/>
        <a:lstStyle/>
        <a:p>
          <a:endParaRPr lang="fr-FR"/>
        </a:p>
      </dgm:t>
    </dgm:pt>
    <dgm:pt modelId="{1DA0DDF6-FF34-4AE2-AEAA-86D359BCB0FD}" type="sibTrans" cxnId="{05BC09F8-20D9-4D9F-89CC-1A6CD0ECA9DA}">
      <dgm:prSet/>
      <dgm:spPr/>
      <dgm:t>
        <a:bodyPr/>
        <a:lstStyle/>
        <a:p>
          <a:endParaRPr lang="fr-FR"/>
        </a:p>
      </dgm:t>
    </dgm:pt>
    <dgm:pt modelId="{61428529-1470-4821-9C45-518335618799}" type="pres">
      <dgm:prSet presAssocID="{C5C89945-44D2-4BF3-BC05-980EE91D931E}" presName="linearFlow" presStyleCnt="0">
        <dgm:presLayoutVars>
          <dgm:dir/>
          <dgm:animLvl val="lvl"/>
          <dgm:resizeHandles val="exact"/>
        </dgm:presLayoutVars>
      </dgm:prSet>
      <dgm:spPr/>
      <dgm:t>
        <a:bodyPr/>
        <a:lstStyle/>
        <a:p>
          <a:endParaRPr lang="fr-FR"/>
        </a:p>
      </dgm:t>
    </dgm:pt>
    <dgm:pt modelId="{31F0C4DA-F15E-4373-9109-3F7F2D749EF9}" type="pres">
      <dgm:prSet presAssocID="{F1F23703-D6BD-4273-8721-C35827638117}" presName="composite" presStyleCnt="0"/>
      <dgm:spPr/>
      <dgm:t>
        <a:bodyPr/>
        <a:lstStyle/>
        <a:p>
          <a:endParaRPr lang="fr-FR"/>
        </a:p>
      </dgm:t>
    </dgm:pt>
    <dgm:pt modelId="{913A4299-D037-43F0-9245-DF49C576FD8A}" type="pres">
      <dgm:prSet presAssocID="{F1F23703-D6BD-4273-8721-C35827638117}" presName="parentText" presStyleLbl="alignNode1" presStyleIdx="0" presStyleCnt="4">
        <dgm:presLayoutVars>
          <dgm:chMax val="1"/>
          <dgm:bulletEnabled val="1"/>
        </dgm:presLayoutVars>
      </dgm:prSet>
      <dgm:spPr/>
      <dgm:t>
        <a:bodyPr/>
        <a:lstStyle/>
        <a:p>
          <a:endParaRPr lang="fr-FR"/>
        </a:p>
      </dgm:t>
    </dgm:pt>
    <dgm:pt modelId="{4A607EEC-322C-42AF-8BA6-0C9015B96DAF}" type="pres">
      <dgm:prSet presAssocID="{F1F23703-D6BD-4273-8721-C35827638117}" presName="descendantText" presStyleLbl="alignAcc1" presStyleIdx="0" presStyleCnt="4" custScaleY="128447" custLinFactNeighborX="333" custLinFactNeighborY="0">
        <dgm:presLayoutVars>
          <dgm:bulletEnabled val="1"/>
        </dgm:presLayoutVars>
      </dgm:prSet>
      <dgm:spPr/>
      <dgm:t>
        <a:bodyPr/>
        <a:lstStyle/>
        <a:p>
          <a:endParaRPr lang="fr-FR"/>
        </a:p>
      </dgm:t>
    </dgm:pt>
    <dgm:pt modelId="{BFA8FCC2-89F5-4F65-92C1-4910F86D3863}" type="pres">
      <dgm:prSet presAssocID="{56A28F73-898B-429E-A8B6-D427E7EADC18}" presName="sp" presStyleCnt="0"/>
      <dgm:spPr/>
      <dgm:t>
        <a:bodyPr/>
        <a:lstStyle/>
        <a:p>
          <a:endParaRPr lang="fr-FR"/>
        </a:p>
      </dgm:t>
    </dgm:pt>
    <dgm:pt modelId="{CEC35D98-D86E-423A-B930-6B2E269DF102}" type="pres">
      <dgm:prSet presAssocID="{80F20C2C-BCCE-4A76-9AB4-481DAD3D02AA}" presName="composite" presStyleCnt="0"/>
      <dgm:spPr/>
      <dgm:t>
        <a:bodyPr/>
        <a:lstStyle/>
        <a:p>
          <a:endParaRPr lang="fr-FR"/>
        </a:p>
      </dgm:t>
    </dgm:pt>
    <dgm:pt modelId="{466910D4-83D1-4B43-A158-1EA9D3592980}" type="pres">
      <dgm:prSet presAssocID="{80F20C2C-BCCE-4A76-9AB4-481DAD3D02AA}" presName="parentText" presStyleLbl="alignNode1" presStyleIdx="1" presStyleCnt="4">
        <dgm:presLayoutVars>
          <dgm:chMax val="1"/>
          <dgm:bulletEnabled val="1"/>
        </dgm:presLayoutVars>
      </dgm:prSet>
      <dgm:spPr/>
      <dgm:t>
        <a:bodyPr/>
        <a:lstStyle/>
        <a:p>
          <a:endParaRPr lang="fr-FR"/>
        </a:p>
      </dgm:t>
    </dgm:pt>
    <dgm:pt modelId="{7503CEC9-787A-4EDC-BE58-B083DAE7B9B8}" type="pres">
      <dgm:prSet presAssocID="{80F20C2C-BCCE-4A76-9AB4-481DAD3D02AA}" presName="descendantText" presStyleLbl="alignAcc1" presStyleIdx="1" presStyleCnt="4" custScaleY="143461">
        <dgm:presLayoutVars>
          <dgm:bulletEnabled val="1"/>
        </dgm:presLayoutVars>
      </dgm:prSet>
      <dgm:spPr/>
      <dgm:t>
        <a:bodyPr/>
        <a:lstStyle/>
        <a:p>
          <a:endParaRPr lang="fr-FR"/>
        </a:p>
      </dgm:t>
    </dgm:pt>
    <dgm:pt modelId="{C1C47C48-764B-458A-8147-924915D6791F}" type="pres">
      <dgm:prSet presAssocID="{1A1E405A-3512-4045-99E1-C00E237F7265}" presName="sp" presStyleCnt="0"/>
      <dgm:spPr/>
      <dgm:t>
        <a:bodyPr/>
        <a:lstStyle/>
        <a:p>
          <a:endParaRPr lang="fr-FR"/>
        </a:p>
      </dgm:t>
    </dgm:pt>
    <dgm:pt modelId="{84231DDB-DE02-4482-B998-984E357960D6}" type="pres">
      <dgm:prSet presAssocID="{155B508E-E888-4F60-8CC8-FA3DA235EB0E}" presName="composite" presStyleCnt="0"/>
      <dgm:spPr/>
      <dgm:t>
        <a:bodyPr/>
        <a:lstStyle/>
        <a:p>
          <a:endParaRPr lang="fr-FR"/>
        </a:p>
      </dgm:t>
    </dgm:pt>
    <dgm:pt modelId="{E3418214-A24F-4A8D-8AC3-1A74B8B30724}" type="pres">
      <dgm:prSet presAssocID="{155B508E-E888-4F60-8CC8-FA3DA235EB0E}" presName="parentText" presStyleLbl="alignNode1" presStyleIdx="2" presStyleCnt="4">
        <dgm:presLayoutVars>
          <dgm:chMax val="1"/>
          <dgm:bulletEnabled val="1"/>
        </dgm:presLayoutVars>
      </dgm:prSet>
      <dgm:spPr/>
      <dgm:t>
        <a:bodyPr/>
        <a:lstStyle/>
        <a:p>
          <a:endParaRPr lang="fr-FR"/>
        </a:p>
      </dgm:t>
    </dgm:pt>
    <dgm:pt modelId="{7C1097C3-5840-4261-B5C9-96D972DA3826}" type="pres">
      <dgm:prSet presAssocID="{155B508E-E888-4F60-8CC8-FA3DA235EB0E}" presName="descendantText" presStyleLbl="alignAcc1" presStyleIdx="2" presStyleCnt="4" custScaleY="130443">
        <dgm:presLayoutVars>
          <dgm:bulletEnabled val="1"/>
        </dgm:presLayoutVars>
      </dgm:prSet>
      <dgm:spPr/>
      <dgm:t>
        <a:bodyPr/>
        <a:lstStyle/>
        <a:p>
          <a:endParaRPr lang="fr-FR"/>
        </a:p>
      </dgm:t>
    </dgm:pt>
    <dgm:pt modelId="{473EE96C-6126-4E13-B076-2523289CAB8B}" type="pres">
      <dgm:prSet presAssocID="{AF10FE87-50E8-410D-9AB1-947CC9447A75}" presName="sp" presStyleCnt="0"/>
      <dgm:spPr/>
      <dgm:t>
        <a:bodyPr/>
        <a:lstStyle/>
        <a:p>
          <a:endParaRPr lang="fr-FR"/>
        </a:p>
      </dgm:t>
    </dgm:pt>
    <dgm:pt modelId="{B082E791-D7B7-48C4-9272-696AE2DA7EAF}" type="pres">
      <dgm:prSet presAssocID="{FB53A1C4-E161-4915-9BAD-1173D358560E}" presName="composite" presStyleCnt="0"/>
      <dgm:spPr/>
      <dgm:t>
        <a:bodyPr/>
        <a:lstStyle/>
        <a:p>
          <a:endParaRPr lang="fr-FR"/>
        </a:p>
      </dgm:t>
    </dgm:pt>
    <dgm:pt modelId="{2851C865-A273-4CC6-84E5-4E815AA53E37}" type="pres">
      <dgm:prSet presAssocID="{FB53A1C4-E161-4915-9BAD-1173D358560E}" presName="parentText" presStyleLbl="alignNode1" presStyleIdx="3" presStyleCnt="4">
        <dgm:presLayoutVars>
          <dgm:chMax val="1"/>
          <dgm:bulletEnabled val="1"/>
        </dgm:presLayoutVars>
      </dgm:prSet>
      <dgm:spPr/>
      <dgm:t>
        <a:bodyPr/>
        <a:lstStyle/>
        <a:p>
          <a:endParaRPr lang="fr-FR"/>
        </a:p>
      </dgm:t>
    </dgm:pt>
    <dgm:pt modelId="{0E783AAF-8BD9-458E-ABD7-A5AF4B616391}" type="pres">
      <dgm:prSet presAssocID="{FB53A1C4-E161-4915-9BAD-1173D358560E}" presName="descendantText" presStyleLbl="alignAcc1" presStyleIdx="3" presStyleCnt="4" custScaleY="122584">
        <dgm:presLayoutVars>
          <dgm:bulletEnabled val="1"/>
        </dgm:presLayoutVars>
      </dgm:prSet>
      <dgm:spPr/>
      <dgm:t>
        <a:bodyPr/>
        <a:lstStyle/>
        <a:p>
          <a:endParaRPr lang="fr-FR"/>
        </a:p>
      </dgm:t>
    </dgm:pt>
  </dgm:ptLst>
  <dgm:cxnLst>
    <dgm:cxn modelId="{FF29DB61-670D-42E8-B6DD-7B877AF72D18}" srcId="{C5C89945-44D2-4BF3-BC05-980EE91D931E}" destId="{F1F23703-D6BD-4273-8721-C35827638117}" srcOrd="0" destOrd="0" parTransId="{CD92C993-F1F9-4648-8D29-D69465C54689}" sibTransId="{56A28F73-898B-429E-A8B6-D427E7EADC18}"/>
    <dgm:cxn modelId="{CFE8219B-2957-47DB-B7D8-0C198AA47AE8}" srcId="{155B508E-E888-4F60-8CC8-FA3DA235EB0E}" destId="{CC1782E8-F0B4-496F-864A-A0AAB9237BFA}" srcOrd="4" destOrd="0" parTransId="{6C930D1F-C9BB-4336-B375-559609419127}" sibTransId="{B8530CE6-94EA-4EDD-B79F-D23BB193A351}"/>
    <dgm:cxn modelId="{17A8210E-AB4C-4EBB-8137-453865378FB2}" srcId="{FB53A1C4-E161-4915-9BAD-1173D358560E}" destId="{A05BA807-5C4D-42D6-872C-3AD47C90A970}" srcOrd="2" destOrd="0" parTransId="{E76BA598-62A2-4509-94FA-C9A8532286B5}" sibTransId="{87E0E757-4065-44EB-86F2-82DD260F7B58}"/>
    <dgm:cxn modelId="{070A5524-3D6A-4DA6-88ED-B52C40DB2C9A}" type="presOf" srcId="{A05BA807-5C4D-42D6-872C-3AD47C90A970}" destId="{0E783AAF-8BD9-458E-ABD7-A5AF4B616391}" srcOrd="0" destOrd="2" presId="urn:microsoft.com/office/officeart/2005/8/layout/chevron2"/>
    <dgm:cxn modelId="{7DBA5195-FCFA-477B-852A-D1BDC7DF2DA2}" type="presOf" srcId="{FB53A1C4-E161-4915-9BAD-1173D358560E}" destId="{2851C865-A273-4CC6-84E5-4E815AA53E37}" srcOrd="0" destOrd="0" presId="urn:microsoft.com/office/officeart/2005/8/layout/chevron2"/>
    <dgm:cxn modelId="{7252BB5C-22EF-4547-8EFE-A21DFCEDFDA6}" type="presOf" srcId="{659BC543-B527-417E-95AA-8B8CF9E4F99A}" destId="{7C1097C3-5840-4261-B5C9-96D972DA3826}" srcOrd="0" destOrd="0" presId="urn:microsoft.com/office/officeart/2005/8/layout/chevron2"/>
    <dgm:cxn modelId="{3325BD23-45EC-4CBF-93D4-9D6739BCB853}" srcId="{80F20C2C-BCCE-4A76-9AB4-481DAD3D02AA}" destId="{5855C7D9-F1EF-4820-8B2A-1132D62B72C6}" srcOrd="0" destOrd="0" parTransId="{6D44E6BD-63E3-49FF-8CF2-4C08D71F3959}" sibTransId="{C3DD4489-0C30-4EE6-B556-CD473EF55548}"/>
    <dgm:cxn modelId="{01E7C0A8-A06A-4515-AB6D-F98790C18B31}" type="presOf" srcId="{9C57AA28-2F5D-48FF-96D6-271F9AD064B3}" destId="{7C1097C3-5840-4261-B5C9-96D972DA3826}" srcOrd="0" destOrd="5" presId="urn:microsoft.com/office/officeart/2005/8/layout/chevron2"/>
    <dgm:cxn modelId="{6CED271B-953E-4B39-BFDE-A77D3F569FA8}" srcId="{FB53A1C4-E161-4915-9BAD-1173D358560E}" destId="{8A926901-0CB8-494A-8368-58834E7D0F88}" srcOrd="1" destOrd="0" parTransId="{3ED6D310-CE8C-4DAF-98DF-2FDCC5E75198}" sibTransId="{71770723-D3EA-4CDB-8853-F1D7D30FA7CF}"/>
    <dgm:cxn modelId="{9BA7ED05-05C1-4DD3-976E-238940966684}" type="presOf" srcId="{8A926901-0CB8-494A-8368-58834E7D0F88}" destId="{0E783AAF-8BD9-458E-ABD7-A5AF4B616391}" srcOrd="0" destOrd="1" presId="urn:microsoft.com/office/officeart/2005/8/layout/chevron2"/>
    <dgm:cxn modelId="{4505772E-FAC7-4249-808E-8F35E3742A9E}" type="presOf" srcId="{912FA03B-515C-4428-A461-9ADE1A7D0E10}" destId="{4A607EEC-322C-42AF-8BA6-0C9015B96DAF}" srcOrd="0" destOrd="0" presId="urn:microsoft.com/office/officeart/2005/8/layout/chevron2"/>
    <dgm:cxn modelId="{A7DF9483-36D1-4A64-87F0-1B772964863D}" type="presOf" srcId="{C5C89945-44D2-4BF3-BC05-980EE91D931E}" destId="{61428529-1470-4821-9C45-518335618799}" srcOrd="0" destOrd="0" presId="urn:microsoft.com/office/officeart/2005/8/layout/chevron2"/>
    <dgm:cxn modelId="{20DE13A7-D694-4496-80A1-4D2422F794B0}" srcId="{155B508E-E888-4F60-8CC8-FA3DA235EB0E}" destId="{9C57AA28-2F5D-48FF-96D6-271F9AD064B3}" srcOrd="5" destOrd="0" parTransId="{9EC34572-B8CA-49BC-B9F0-03121FF9DF0D}" sibTransId="{FA9625AF-3ECF-462A-AD12-FA342843B90C}"/>
    <dgm:cxn modelId="{8A667379-25FE-4CFD-9206-7AFC61BEEA1B}" type="presOf" srcId="{5855C7D9-F1EF-4820-8B2A-1132D62B72C6}" destId="{7503CEC9-787A-4EDC-BE58-B083DAE7B9B8}" srcOrd="0" destOrd="0" presId="urn:microsoft.com/office/officeart/2005/8/layout/chevron2"/>
    <dgm:cxn modelId="{9D11D13D-E6A7-4557-9F4B-E68FF560EADC}" type="presOf" srcId="{F1F23703-D6BD-4273-8721-C35827638117}" destId="{913A4299-D037-43F0-9245-DF49C576FD8A}" srcOrd="0" destOrd="0" presId="urn:microsoft.com/office/officeart/2005/8/layout/chevron2"/>
    <dgm:cxn modelId="{96170894-A41A-4EF2-82BD-B5D0F2BA5372}" srcId="{155B508E-E888-4F60-8CC8-FA3DA235EB0E}" destId="{659BC543-B527-417E-95AA-8B8CF9E4F99A}" srcOrd="0" destOrd="0" parTransId="{9F570774-A7DF-476A-98C0-29F0141EEE27}" sibTransId="{0CF4BFCD-4F4E-493E-B507-6EDEAEC9AF73}"/>
    <dgm:cxn modelId="{DB0D2F6E-3793-45D6-9664-AAEFA2B433C5}" type="presOf" srcId="{80F20C2C-BCCE-4A76-9AB4-481DAD3D02AA}" destId="{466910D4-83D1-4B43-A158-1EA9D3592980}" srcOrd="0" destOrd="0" presId="urn:microsoft.com/office/officeart/2005/8/layout/chevron2"/>
    <dgm:cxn modelId="{91A1241E-B60C-4E9B-AD7E-785CC677B430}" type="presOf" srcId="{155B508E-E888-4F60-8CC8-FA3DA235EB0E}" destId="{E3418214-A24F-4A8D-8AC3-1A74B8B30724}" srcOrd="0" destOrd="0" presId="urn:microsoft.com/office/officeart/2005/8/layout/chevron2"/>
    <dgm:cxn modelId="{259A40D4-0B39-47B8-AD62-A6A9CABFB4D9}" srcId="{155B508E-E888-4F60-8CC8-FA3DA235EB0E}" destId="{1677B4E3-14E4-44E9-87A3-0239E29FBB15}" srcOrd="2" destOrd="0" parTransId="{86EB417B-CBF1-4626-8F18-17858FFB2146}" sibTransId="{0CFFA79C-66FA-431C-83CC-0BB77CE6B7DB}"/>
    <dgm:cxn modelId="{8F8726D3-5638-4A5C-BE65-9536C4C31166}" type="presOf" srcId="{1EA96B70-3FE7-41C2-81BF-8DD01D5AD454}" destId="{7C1097C3-5840-4261-B5C9-96D972DA3826}" srcOrd="0" destOrd="1" presId="urn:microsoft.com/office/officeart/2005/8/layout/chevron2"/>
    <dgm:cxn modelId="{E1568BCD-7D84-40D8-9285-22C606B54495}" type="presOf" srcId="{D4ACE155-F3F2-4237-B42F-B8FF2992D32A}" destId="{7503CEC9-787A-4EDC-BE58-B083DAE7B9B8}" srcOrd="0" destOrd="2" presId="urn:microsoft.com/office/officeart/2005/8/layout/chevron2"/>
    <dgm:cxn modelId="{2676C24B-E5F2-4294-B2FA-47615D75F31D}" type="presOf" srcId="{CC1782E8-F0B4-496F-864A-A0AAB9237BFA}" destId="{7C1097C3-5840-4261-B5C9-96D972DA3826}" srcOrd="0" destOrd="4" presId="urn:microsoft.com/office/officeart/2005/8/layout/chevron2"/>
    <dgm:cxn modelId="{8EBEEACF-42BC-40A6-A1BB-AFA41E773805}" srcId="{C5C89945-44D2-4BF3-BC05-980EE91D931E}" destId="{80F20C2C-BCCE-4A76-9AB4-481DAD3D02AA}" srcOrd="1" destOrd="0" parTransId="{3744DA7B-2D33-43D3-9702-34A574EEF3B5}" sibTransId="{1A1E405A-3512-4045-99E1-C00E237F7265}"/>
    <dgm:cxn modelId="{B6BAF19A-3F53-41A3-9248-283B436CFC3C}" type="presOf" srcId="{0ABDFCB2-ACEA-4DFB-AE7F-435B2A41AB7E}" destId="{7C1097C3-5840-4261-B5C9-96D972DA3826}" srcOrd="0" destOrd="3" presId="urn:microsoft.com/office/officeart/2005/8/layout/chevron2"/>
    <dgm:cxn modelId="{9B8CA174-4B0C-441B-B6C7-14C6114A23EA}" type="presOf" srcId="{9855DE15-F01D-4CB6-816A-BD63E0389FE1}" destId="{0E783AAF-8BD9-458E-ABD7-A5AF4B616391}" srcOrd="0" destOrd="0" presId="urn:microsoft.com/office/officeart/2005/8/layout/chevron2"/>
    <dgm:cxn modelId="{2C09FA45-D4E2-4BB6-B25E-62F2AA04787E}" srcId="{80F20C2C-BCCE-4A76-9AB4-481DAD3D02AA}" destId="{00B0A474-F303-42F7-B01E-B5AE7E45C81C}" srcOrd="1" destOrd="0" parTransId="{EC71722D-B01C-4519-A1D6-DB8A1620CEC0}" sibTransId="{DB40C65B-37B4-4427-BEE1-CA9E2734B0B5}"/>
    <dgm:cxn modelId="{194E8902-B98C-4704-95F3-747B9DFA0754}" type="presOf" srcId="{1677B4E3-14E4-44E9-87A3-0239E29FBB15}" destId="{7C1097C3-5840-4261-B5C9-96D972DA3826}" srcOrd="0" destOrd="2" presId="urn:microsoft.com/office/officeart/2005/8/layout/chevron2"/>
    <dgm:cxn modelId="{F3272F08-F05D-4D35-831F-88609972CD3C}" srcId="{155B508E-E888-4F60-8CC8-FA3DA235EB0E}" destId="{0ABDFCB2-ACEA-4DFB-AE7F-435B2A41AB7E}" srcOrd="3" destOrd="0" parTransId="{2F315E43-A328-48E8-A6D3-8A1F8F6D7614}" sibTransId="{7BCC0428-E262-4F79-AF1E-49D7D28AD307}"/>
    <dgm:cxn modelId="{56A3E15F-9B0F-4200-B496-907BFD81EFF7}" srcId="{F1F23703-D6BD-4273-8721-C35827638117}" destId="{912FA03B-515C-4428-A461-9ADE1A7D0E10}" srcOrd="0" destOrd="0" parTransId="{FA74798A-0439-48DB-ADA6-7DC743062AB5}" sibTransId="{AF16FA80-398B-4A93-A8FA-A7CDE60ADBA2}"/>
    <dgm:cxn modelId="{1A0F2B83-66B8-4BF3-92F2-4460C1F1C461}" srcId="{C5C89945-44D2-4BF3-BC05-980EE91D931E}" destId="{155B508E-E888-4F60-8CC8-FA3DA235EB0E}" srcOrd="2" destOrd="0" parTransId="{4B65D54E-2E02-4972-BCE7-E691F4CBCBFE}" sibTransId="{AF10FE87-50E8-410D-9AB1-947CC9447A75}"/>
    <dgm:cxn modelId="{6BD8DC47-1587-40CC-BE1A-8FB9036EA8F7}" srcId="{80F20C2C-BCCE-4A76-9AB4-481DAD3D02AA}" destId="{D4ACE155-F3F2-4237-B42F-B8FF2992D32A}" srcOrd="2" destOrd="0" parTransId="{E209D44F-E6DB-4B8E-AD91-2809EAB2AE99}" sibTransId="{ADF07C61-C58D-478A-99B8-42EB8CA84A57}"/>
    <dgm:cxn modelId="{85C6AB9E-9D6B-404D-80C8-7FE64D188CF6}" type="presOf" srcId="{00B0A474-F303-42F7-B01E-B5AE7E45C81C}" destId="{7503CEC9-787A-4EDC-BE58-B083DAE7B9B8}" srcOrd="0" destOrd="1" presId="urn:microsoft.com/office/officeart/2005/8/layout/chevron2"/>
    <dgm:cxn modelId="{F26AF05E-C9F0-40A9-B23D-5403BAB6D21F}" srcId="{C5C89945-44D2-4BF3-BC05-980EE91D931E}" destId="{FB53A1C4-E161-4915-9BAD-1173D358560E}" srcOrd="3" destOrd="0" parTransId="{03B8DEDF-0083-4F90-95C7-23EDFCC32449}" sibTransId="{F0EAB7ED-B93C-402B-B7F6-3ADBCD0CA40F}"/>
    <dgm:cxn modelId="{1BEE8674-A6BA-44A0-9F54-F2A8A94A5BF5}" srcId="{155B508E-E888-4F60-8CC8-FA3DA235EB0E}" destId="{1EA96B70-3FE7-41C2-81BF-8DD01D5AD454}" srcOrd="1" destOrd="0" parTransId="{11FAB094-B552-43F7-8B1E-D00D31F3D0F5}" sibTransId="{CBD65D6B-547F-4F0E-8383-192B90663E1B}"/>
    <dgm:cxn modelId="{05BC09F8-20D9-4D9F-89CC-1A6CD0ECA9DA}" srcId="{FB53A1C4-E161-4915-9BAD-1173D358560E}" destId="{9855DE15-F01D-4CB6-816A-BD63E0389FE1}" srcOrd="0" destOrd="0" parTransId="{25891F53-95E7-4AFF-8305-E2F9C6F444D0}" sibTransId="{1DA0DDF6-FF34-4AE2-AEAA-86D359BCB0FD}"/>
    <dgm:cxn modelId="{80B312CB-2A52-4935-A90A-C6D66C233311}" type="presParOf" srcId="{61428529-1470-4821-9C45-518335618799}" destId="{31F0C4DA-F15E-4373-9109-3F7F2D749EF9}" srcOrd="0" destOrd="0" presId="urn:microsoft.com/office/officeart/2005/8/layout/chevron2"/>
    <dgm:cxn modelId="{894103E5-152A-48BC-8860-1C5AA968BDD4}" type="presParOf" srcId="{31F0C4DA-F15E-4373-9109-3F7F2D749EF9}" destId="{913A4299-D037-43F0-9245-DF49C576FD8A}" srcOrd="0" destOrd="0" presId="urn:microsoft.com/office/officeart/2005/8/layout/chevron2"/>
    <dgm:cxn modelId="{C85DBD28-D7F4-48A4-9F45-3A90FAEAD7AB}" type="presParOf" srcId="{31F0C4DA-F15E-4373-9109-3F7F2D749EF9}" destId="{4A607EEC-322C-42AF-8BA6-0C9015B96DAF}" srcOrd="1" destOrd="0" presId="urn:microsoft.com/office/officeart/2005/8/layout/chevron2"/>
    <dgm:cxn modelId="{FC25A2A9-D6BB-4976-BF2B-BC750F254A10}" type="presParOf" srcId="{61428529-1470-4821-9C45-518335618799}" destId="{BFA8FCC2-89F5-4F65-92C1-4910F86D3863}" srcOrd="1" destOrd="0" presId="urn:microsoft.com/office/officeart/2005/8/layout/chevron2"/>
    <dgm:cxn modelId="{84DC1DCA-4C4A-498D-AA80-80F77181280F}" type="presParOf" srcId="{61428529-1470-4821-9C45-518335618799}" destId="{CEC35D98-D86E-423A-B930-6B2E269DF102}" srcOrd="2" destOrd="0" presId="urn:microsoft.com/office/officeart/2005/8/layout/chevron2"/>
    <dgm:cxn modelId="{631F7A98-3737-46E7-9287-2834744C385F}" type="presParOf" srcId="{CEC35D98-D86E-423A-B930-6B2E269DF102}" destId="{466910D4-83D1-4B43-A158-1EA9D3592980}" srcOrd="0" destOrd="0" presId="urn:microsoft.com/office/officeart/2005/8/layout/chevron2"/>
    <dgm:cxn modelId="{74675349-C9D0-417C-999F-F30038140E1A}" type="presParOf" srcId="{CEC35D98-D86E-423A-B930-6B2E269DF102}" destId="{7503CEC9-787A-4EDC-BE58-B083DAE7B9B8}" srcOrd="1" destOrd="0" presId="urn:microsoft.com/office/officeart/2005/8/layout/chevron2"/>
    <dgm:cxn modelId="{4474D55C-F6F1-43D0-931A-EE64E7587D79}" type="presParOf" srcId="{61428529-1470-4821-9C45-518335618799}" destId="{C1C47C48-764B-458A-8147-924915D6791F}" srcOrd="3" destOrd="0" presId="urn:microsoft.com/office/officeart/2005/8/layout/chevron2"/>
    <dgm:cxn modelId="{7255408C-0F7C-4239-80BA-833AC6A780E0}" type="presParOf" srcId="{61428529-1470-4821-9C45-518335618799}" destId="{84231DDB-DE02-4482-B998-984E357960D6}" srcOrd="4" destOrd="0" presId="urn:microsoft.com/office/officeart/2005/8/layout/chevron2"/>
    <dgm:cxn modelId="{92917085-6187-46D8-8B6E-FFBE875DCE50}" type="presParOf" srcId="{84231DDB-DE02-4482-B998-984E357960D6}" destId="{E3418214-A24F-4A8D-8AC3-1A74B8B30724}" srcOrd="0" destOrd="0" presId="urn:microsoft.com/office/officeart/2005/8/layout/chevron2"/>
    <dgm:cxn modelId="{635639FF-AB76-4FFA-85BF-8B13E803BEBB}" type="presParOf" srcId="{84231DDB-DE02-4482-B998-984E357960D6}" destId="{7C1097C3-5840-4261-B5C9-96D972DA3826}" srcOrd="1" destOrd="0" presId="urn:microsoft.com/office/officeart/2005/8/layout/chevron2"/>
    <dgm:cxn modelId="{2A821848-60B0-4A49-B09D-EC6D35027100}" type="presParOf" srcId="{61428529-1470-4821-9C45-518335618799}" destId="{473EE96C-6126-4E13-B076-2523289CAB8B}" srcOrd="5" destOrd="0" presId="urn:microsoft.com/office/officeart/2005/8/layout/chevron2"/>
    <dgm:cxn modelId="{419AB0FE-110F-4F45-AC36-CC02E483FD9D}" type="presParOf" srcId="{61428529-1470-4821-9C45-518335618799}" destId="{B082E791-D7B7-48C4-9272-696AE2DA7EAF}" srcOrd="6" destOrd="0" presId="urn:microsoft.com/office/officeart/2005/8/layout/chevron2"/>
    <dgm:cxn modelId="{A4B9FFA8-CE98-4964-B451-A32F42743EBE}" type="presParOf" srcId="{B082E791-D7B7-48C4-9272-696AE2DA7EAF}" destId="{2851C865-A273-4CC6-84E5-4E815AA53E37}" srcOrd="0" destOrd="0" presId="urn:microsoft.com/office/officeart/2005/8/layout/chevron2"/>
    <dgm:cxn modelId="{66F317F4-96CD-4BE1-91CE-59C5A0BC96EC}" type="presParOf" srcId="{B082E791-D7B7-48C4-9272-696AE2DA7EAF}" destId="{0E783AAF-8BD9-458E-ABD7-A5AF4B61639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D2E63-BEC5-43A0-A431-105E4C8070CC}">
      <dsp:nvSpPr>
        <dsp:cNvPr id="0" name=""/>
        <dsp:cNvSpPr/>
      </dsp:nvSpPr>
      <dsp:spPr>
        <a:xfrm>
          <a:off x="6285" y="1252948"/>
          <a:ext cx="2007258" cy="1498376"/>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C4517BC-DFC7-451B-9DBE-EA4A0C3E353D}">
      <dsp:nvSpPr>
        <dsp:cNvPr id="0" name=""/>
        <dsp:cNvSpPr/>
      </dsp:nvSpPr>
      <dsp:spPr>
        <a:xfrm>
          <a:off x="6285" y="2751324"/>
          <a:ext cx="2007258" cy="644301"/>
        </a:xfrm>
        <a:prstGeom prst="rect">
          <a:avLst/>
        </a:prstGeom>
        <a:solidFill>
          <a:schemeClr val="tx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kern="1200" dirty="0" err="1" smtClean="0"/>
            <a:t>Economie</a:t>
          </a:r>
          <a:endParaRPr lang="en-US" sz="2000" kern="1200" dirty="0"/>
        </a:p>
      </dsp:txBody>
      <dsp:txXfrm>
        <a:off x="6285" y="2751324"/>
        <a:ext cx="1413562" cy="644301"/>
      </dsp:txXfrm>
    </dsp:sp>
    <dsp:sp modelId="{6E6D37A1-AEDB-4543-8A78-E9377A9B198C}">
      <dsp:nvSpPr>
        <dsp:cNvPr id="0" name=""/>
        <dsp:cNvSpPr/>
      </dsp:nvSpPr>
      <dsp:spPr>
        <a:xfrm>
          <a:off x="1476629" y="2853666"/>
          <a:ext cx="702540" cy="702540"/>
        </a:xfrm>
        <a:prstGeom prst="ellipse">
          <a:avLst/>
        </a:prstGeom>
        <a:solidFill>
          <a:schemeClr val="tx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54D6BB3-50CF-48D5-8D44-E1DE49326CF6}">
      <dsp:nvSpPr>
        <dsp:cNvPr id="0" name=""/>
        <dsp:cNvSpPr/>
      </dsp:nvSpPr>
      <dsp:spPr>
        <a:xfrm>
          <a:off x="2353220" y="1252948"/>
          <a:ext cx="2007258" cy="1498376"/>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82EE716-85AE-45A9-BA71-0A735818629D}">
      <dsp:nvSpPr>
        <dsp:cNvPr id="0" name=""/>
        <dsp:cNvSpPr/>
      </dsp:nvSpPr>
      <dsp:spPr>
        <a:xfrm>
          <a:off x="2353220" y="2751324"/>
          <a:ext cx="2007258" cy="644301"/>
        </a:xfrm>
        <a:prstGeom prst="rect">
          <a:avLst/>
        </a:prstGeom>
        <a:solidFill>
          <a:schemeClr val="tx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kern="1200" dirty="0" smtClean="0"/>
            <a:t>Santé</a:t>
          </a:r>
          <a:endParaRPr lang="en-US" sz="2000" kern="1200" dirty="0"/>
        </a:p>
      </dsp:txBody>
      <dsp:txXfrm>
        <a:off x="2353220" y="2751324"/>
        <a:ext cx="1413562" cy="644301"/>
      </dsp:txXfrm>
    </dsp:sp>
    <dsp:sp modelId="{8FEA2226-D49C-41A3-87ED-D6510541C1A0}">
      <dsp:nvSpPr>
        <dsp:cNvPr id="0" name=""/>
        <dsp:cNvSpPr/>
      </dsp:nvSpPr>
      <dsp:spPr>
        <a:xfrm>
          <a:off x="3823565" y="2853666"/>
          <a:ext cx="702540" cy="702540"/>
        </a:xfrm>
        <a:prstGeom prst="ellipse">
          <a:avLst/>
        </a:prstGeom>
        <a:solidFill>
          <a:schemeClr val="tx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D8BC4A7-B1C7-43B3-AB1B-30D1C8F1449A}">
      <dsp:nvSpPr>
        <dsp:cNvPr id="0" name=""/>
        <dsp:cNvSpPr/>
      </dsp:nvSpPr>
      <dsp:spPr>
        <a:xfrm>
          <a:off x="4700155" y="1252948"/>
          <a:ext cx="2007258" cy="1498376"/>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85E26F5-7891-4BA1-AE6D-CC362B4303B4}">
      <dsp:nvSpPr>
        <dsp:cNvPr id="0" name=""/>
        <dsp:cNvSpPr/>
      </dsp:nvSpPr>
      <dsp:spPr>
        <a:xfrm>
          <a:off x="4700155" y="2751324"/>
          <a:ext cx="2007258" cy="644301"/>
        </a:xfrm>
        <a:prstGeom prst="rect">
          <a:avLst/>
        </a:prstGeom>
        <a:solidFill>
          <a:schemeClr val="tx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err="1" smtClean="0"/>
            <a:t>Prestations</a:t>
          </a:r>
          <a:r>
            <a:rPr lang="en-US" sz="1600" kern="1200" dirty="0" smtClean="0"/>
            <a:t> de </a:t>
          </a:r>
          <a:r>
            <a:rPr lang="en-US" sz="1600" kern="1200" dirty="0" err="1" smtClean="0"/>
            <a:t>soins</a:t>
          </a:r>
          <a:r>
            <a:rPr lang="en-US" sz="1600" kern="1200" dirty="0" smtClean="0"/>
            <a:t> non </a:t>
          </a:r>
          <a:r>
            <a:rPr lang="en-US" sz="1600" kern="1200" dirty="0" err="1" smtClean="0"/>
            <a:t>rémunérés</a:t>
          </a:r>
          <a:endParaRPr lang="en-US" sz="1600" kern="1200" dirty="0"/>
        </a:p>
      </dsp:txBody>
      <dsp:txXfrm>
        <a:off x="4700155" y="2751324"/>
        <a:ext cx="1413562" cy="644301"/>
      </dsp:txXfrm>
    </dsp:sp>
    <dsp:sp modelId="{ABC0300A-5643-48A7-AD68-5891ECAE0123}">
      <dsp:nvSpPr>
        <dsp:cNvPr id="0" name=""/>
        <dsp:cNvSpPr/>
      </dsp:nvSpPr>
      <dsp:spPr>
        <a:xfrm>
          <a:off x="6170500" y="2853666"/>
          <a:ext cx="702540" cy="702540"/>
        </a:xfrm>
        <a:prstGeom prst="ellipse">
          <a:avLst/>
        </a:prstGeom>
        <a:solidFill>
          <a:schemeClr val="tx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5E14D61-9406-442E-98C4-C8F9B62AC7F9}">
      <dsp:nvSpPr>
        <dsp:cNvPr id="0" name=""/>
        <dsp:cNvSpPr/>
      </dsp:nvSpPr>
      <dsp:spPr>
        <a:xfrm>
          <a:off x="7047091" y="1252948"/>
          <a:ext cx="2007258" cy="1498376"/>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8F32163-EA53-4D39-AFA4-04350ADC9247}">
      <dsp:nvSpPr>
        <dsp:cNvPr id="0" name=""/>
        <dsp:cNvSpPr/>
      </dsp:nvSpPr>
      <dsp:spPr>
        <a:xfrm>
          <a:off x="7047091" y="2751324"/>
          <a:ext cx="2007258" cy="644301"/>
        </a:xfrm>
        <a:prstGeom prst="rect">
          <a:avLst/>
        </a:prstGeom>
        <a:solidFill>
          <a:schemeClr val="tx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n-US" sz="1400" kern="1200" dirty="0" smtClean="0"/>
            <a:t>Violence à </a:t>
          </a:r>
          <a:r>
            <a:rPr lang="en-US" sz="1400" kern="1200" dirty="0" err="1" smtClean="0"/>
            <a:t>l’égard</a:t>
          </a:r>
          <a:r>
            <a:rPr lang="en-US" sz="1400" kern="1200" dirty="0" smtClean="0"/>
            <a:t> des femmes</a:t>
          </a:r>
          <a:endParaRPr lang="en-US" sz="1400" kern="1200" dirty="0"/>
        </a:p>
      </dsp:txBody>
      <dsp:txXfrm>
        <a:off x="7047091" y="2751324"/>
        <a:ext cx="1413562" cy="644301"/>
      </dsp:txXfrm>
    </dsp:sp>
    <dsp:sp modelId="{D16A4DE1-3BC5-4F76-886B-2489254129DB}">
      <dsp:nvSpPr>
        <dsp:cNvPr id="0" name=""/>
        <dsp:cNvSpPr/>
      </dsp:nvSpPr>
      <dsp:spPr>
        <a:xfrm>
          <a:off x="8517435" y="2853666"/>
          <a:ext cx="702540" cy="702540"/>
        </a:xfrm>
        <a:prstGeom prst="ellipse">
          <a:avLst/>
        </a:prstGeom>
        <a:solidFill>
          <a:schemeClr val="tx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43A1A5E-7243-49D8-96E5-5C4B52114BEE}">
      <dsp:nvSpPr>
        <dsp:cNvPr id="0" name=""/>
        <dsp:cNvSpPr/>
      </dsp:nvSpPr>
      <dsp:spPr>
        <a:xfrm>
          <a:off x="9394026" y="1252948"/>
          <a:ext cx="2007258" cy="1498376"/>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4D892E6-E241-4070-8F5F-49482A0BE8BA}">
      <dsp:nvSpPr>
        <dsp:cNvPr id="0" name=""/>
        <dsp:cNvSpPr/>
      </dsp:nvSpPr>
      <dsp:spPr>
        <a:xfrm>
          <a:off x="9394026" y="2751324"/>
          <a:ext cx="2007258" cy="644301"/>
        </a:xfrm>
        <a:prstGeom prst="rect">
          <a:avLst/>
        </a:prstGeom>
        <a:solidFill>
          <a:schemeClr val="tx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0" rIns="13970" bIns="0" numCol="1" spcCol="1270" anchor="ctr" anchorCtr="0">
          <a:noAutofit/>
        </a:bodyPr>
        <a:lstStyle/>
        <a:p>
          <a:pPr lvl="0" algn="l" defTabSz="488950">
            <a:lnSpc>
              <a:spcPct val="90000"/>
            </a:lnSpc>
            <a:spcBef>
              <a:spcPct val="0"/>
            </a:spcBef>
            <a:spcAft>
              <a:spcPct val="35000"/>
            </a:spcAft>
          </a:pPr>
          <a:r>
            <a:rPr lang="en-US" sz="1100" kern="1200" dirty="0" smtClean="0"/>
            <a:t>Les </a:t>
          </a:r>
          <a:r>
            <a:rPr lang="en-US" sz="1100" kern="1200" dirty="0" err="1" smtClean="0"/>
            <a:t>droits</a:t>
          </a:r>
          <a:r>
            <a:rPr lang="en-US" sz="1100" kern="1200" dirty="0" smtClean="0"/>
            <a:t> de </a:t>
          </a:r>
          <a:r>
            <a:rPr lang="en-US" sz="1100" kern="1200" dirty="0" err="1" smtClean="0"/>
            <a:t>l’Homme</a:t>
          </a:r>
          <a:r>
            <a:rPr lang="en-US" sz="1100" kern="1200" dirty="0" smtClean="0"/>
            <a:t> en situations de </a:t>
          </a:r>
          <a:r>
            <a:rPr lang="en-US" sz="1100" kern="1200" dirty="0" err="1" smtClean="0"/>
            <a:t>crise</a:t>
          </a:r>
          <a:r>
            <a:rPr lang="en-US" sz="1100" kern="1200" dirty="0" smtClean="0"/>
            <a:t> </a:t>
          </a:r>
          <a:r>
            <a:rPr lang="en-US" sz="1100" kern="1200" dirty="0" err="1" smtClean="0"/>
            <a:t>humanitaire</a:t>
          </a:r>
          <a:r>
            <a:rPr lang="en-US" sz="1100" kern="1200" dirty="0" smtClean="0"/>
            <a:t> et </a:t>
          </a:r>
          <a:r>
            <a:rPr lang="en-US" sz="1100" kern="1200" dirty="0" err="1" smtClean="0"/>
            <a:t>fragiles</a:t>
          </a:r>
          <a:endParaRPr lang="en-US" sz="1100" kern="1200" dirty="0"/>
        </a:p>
      </dsp:txBody>
      <dsp:txXfrm>
        <a:off x="9394026" y="2751324"/>
        <a:ext cx="1413562" cy="644301"/>
      </dsp:txXfrm>
    </dsp:sp>
    <dsp:sp modelId="{DD88FEDD-1832-4017-9AC4-522BC584FBA0}">
      <dsp:nvSpPr>
        <dsp:cNvPr id="0" name=""/>
        <dsp:cNvSpPr/>
      </dsp:nvSpPr>
      <dsp:spPr>
        <a:xfrm>
          <a:off x="10864371" y="2853666"/>
          <a:ext cx="702540" cy="702540"/>
        </a:xfrm>
        <a:prstGeom prst="ellipse">
          <a:avLst/>
        </a:prstGeom>
        <a:solidFill>
          <a:schemeClr val="tx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C14A5-2A2E-4CEF-85C7-E16936BF17B7}">
      <dsp:nvSpPr>
        <dsp:cNvPr id="0" name=""/>
        <dsp:cNvSpPr/>
      </dsp:nvSpPr>
      <dsp:spPr>
        <a:xfrm>
          <a:off x="0" y="219405"/>
          <a:ext cx="6157913" cy="5396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t>Impact</a:t>
          </a:r>
          <a:endParaRPr lang="en-US" sz="1800" kern="1200" dirty="0"/>
        </a:p>
      </dsp:txBody>
      <dsp:txXfrm>
        <a:off x="26346" y="245751"/>
        <a:ext cx="6105221" cy="487007"/>
      </dsp:txXfrm>
    </dsp:sp>
    <dsp:sp modelId="{388ECEA0-AA56-4C78-B748-6B58146B3CAA}">
      <dsp:nvSpPr>
        <dsp:cNvPr id="0" name=""/>
        <dsp:cNvSpPr/>
      </dsp:nvSpPr>
      <dsp:spPr>
        <a:xfrm>
          <a:off x="0" y="894490"/>
          <a:ext cx="6157913"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14" tIns="17780" rIns="99568" bIns="17780" numCol="1" spcCol="1270" anchor="t" anchorCtr="0">
          <a:noAutofit/>
        </a:bodyPr>
        <a:lstStyle/>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Crowded homes, substance abuse, limited access to services and reduced peer support are exacerbating these conditions.</a:t>
          </a:r>
        </a:p>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At the same time, support services are struggling.  Judicial, police and health services that are the first responders for women are overwhelmed, have shifted priorities, or are otherwise unable to help. </a:t>
          </a:r>
        </a:p>
      </dsp:txBody>
      <dsp:txXfrm>
        <a:off x="0" y="894490"/>
        <a:ext cx="6157913" cy="1076400"/>
      </dsp:txXfrm>
    </dsp:sp>
    <dsp:sp modelId="{B560B55C-F0A1-40FD-B65F-7DCCCFAE758D}">
      <dsp:nvSpPr>
        <dsp:cNvPr id="0" name=""/>
        <dsp:cNvSpPr/>
      </dsp:nvSpPr>
      <dsp:spPr>
        <a:xfrm>
          <a:off x="0" y="2040640"/>
          <a:ext cx="6157913" cy="46373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t>Proposed Measures</a:t>
          </a:r>
          <a:endParaRPr lang="en-US" sz="1800" kern="1200" dirty="0"/>
        </a:p>
      </dsp:txBody>
      <dsp:txXfrm>
        <a:off x="22638" y="2063278"/>
        <a:ext cx="6112637" cy="418458"/>
      </dsp:txXfrm>
    </dsp:sp>
    <dsp:sp modelId="{0075D471-6C4B-484B-8566-5BFE6D087988}">
      <dsp:nvSpPr>
        <dsp:cNvPr id="0" name=""/>
        <dsp:cNvSpPr/>
      </dsp:nvSpPr>
      <dsp:spPr>
        <a:xfrm>
          <a:off x="0" y="2659343"/>
          <a:ext cx="6157913"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14" tIns="17780" rIns="99568" bIns="17780" numCol="1" spcCol="1270" anchor="t" anchorCtr="0">
          <a:noAutofit/>
        </a:bodyPr>
        <a:lstStyle/>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Integrating prevention efforts and services to respond to violence against women into COVID-19 response plans</a:t>
          </a:r>
        </a:p>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Designating domestic violence shelters as essential services and increasing resources to them, and to civil society groups on the front line of response</a:t>
          </a:r>
        </a:p>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Expanding the capacity of shelters for victims of violence by re-purposing other spaces, such as empty hotels, or education institutions, to accommodate quarantine needs, and integrating considerations of accessibility for all.</a:t>
          </a:r>
        </a:p>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Designating safe spaces for women where they can report abuse without alerting perpetrators, e.g. in grocery stores or pharmacies;</a:t>
          </a:r>
        </a:p>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Moving services online</a:t>
          </a:r>
        </a:p>
        <a:p>
          <a:pPr marL="114300" lvl="1" indent="-114300" algn="just" defTabSz="622300">
            <a:lnSpc>
              <a:spcPct val="90000"/>
            </a:lnSpc>
            <a:spcBef>
              <a:spcPct val="0"/>
            </a:spcBef>
            <a:spcAft>
              <a:spcPct val="20000"/>
            </a:spcAft>
            <a:buChar char="••"/>
          </a:pPr>
          <a:r>
            <a:rPr lang="en-US" sz="1400" kern="1200" dirty="0">
              <a:solidFill>
                <a:schemeClr val="tx1">
                  <a:lumMod val="65000"/>
                  <a:lumOff val="35000"/>
                </a:schemeClr>
              </a:solidFill>
              <a:latin typeface="+mn-lt"/>
              <a:ea typeface="+mn-ea"/>
              <a:cs typeface="+mn-cs"/>
            </a:rPr>
            <a:t>Stepping up advocacy and awareness campaigns, including targeting men at home</a:t>
          </a:r>
        </a:p>
      </dsp:txBody>
      <dsp:txXfrm>
        <a:off x="0" y="2659343"/>
        <a:ext cx="6157913" cy="2489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B92E9-7E59-4EC2-ABE1-F134353B0C31}">
      <dsp:nvSpPr>
        <dsp:cNvPr id="0" name=""/>
        <dsp:cNvSpPr/>
      </dsp:nvSpPr>
      <dsp:spPr>
        <a:xfrm>
          <a:off x="994280" y="386348"/>
          <a:ext cx="440595" cy="4405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A9C77A3-5382-4B89-8D69-C38BFF2D08A8}">
      <dsp:nvSpPr>
        <dsp:cNvPr id="0" name=""/>
        <dsp:cNvSpPr/>
      </dsp:nvSpPr>
      <dsp:spPr>
        <a:xfrm>
          <a:off x="337861" y="1042590"/>
          <a:ext cx="1753433" cy="632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dirty="0"/>
            <a:t>Disruptions to critical health, humanitarian and development </a:t>
          </a:r>
          <a:r>
            <a:rPr lang="en-US" sz="1200" kern="1200" dirty="0" err="1"/>
            <a:t>Programmes</a:t>
          </a:r>
          <a:r>
            <a:rPr lang="en-US" sz="1200" kern="1200" dirty="0"/>
            <a:t> can have life and death consequences where health systems may already be overwhelmed or largely non-existent</a:t>
          </a:r>
        </a:p>
      </dsp:txBody>
      <dsp:txXfrm>
        <a:off x="337861" y="1042590"/>
        <a:ext cx="1753433" cy="632072"/>
      </dsp:txXfrm>
    </dsp:sp>
    <dsp:sp modelId="{9D433E06-20E4-4075-B442-64BAAA907AD8}">
      <dsp:nvSpPr>
        <dsp:cNvPr id="0" name=""/>
        <dsp:cNvSpPr/>
      </dsp:nvSpPr>
      <dsp:spPr>
        <a:xfrm>
          <a:off x="3012456" y="448675"/>
          <a:ext cx="440595" cy="440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E271FBE-F7C2-489B-812E-5B80F56EAB4C}">
      <dsp:nvSpPr>
        <dsp:cNvPr id="0" name=""/>
        <dsp:cNvSpPr/>
      </dsp:nvSpPr>
      <dsp:spPr>
        <a:xfrm>
          <a:off x="2542093" y="1128286"/>
          <a:ext cx="1538178" cy="632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a:t>Restrictions on the movements of police and security forces can create a rule of law vacuum in remote communities and increase the prevalence of sexual and gender-based violence and the targeted killings of women human rights defenders.</a:t>
          </a:r>
        </a:p>
      </dsp:txBody>
      <dsp:txXfrm>
        <a:off x="2542093" y="1128286"/>
        <a:ext cx="1538178" cy="632072"/>
      </dsp:txXfrm>
    </dsp:sp>
    <dsp:sp modelId="{532E6B51-C3BC-4BC7-97B1-43A3D9829D4F}">
      <dsp:nvSpPr>
        <dsp:cNvPr id="0" name=""/>
        <dsp:cNvSpPr/>
      </dsp:nvSpPr>
      <dsp:spPr>
        <a:xfrm>
          <a:off x="5084445" y="359924"/>
          <a:ext cx="440595" cy="4405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B53FFBB-8090-410B-AF6A-33DFDBC4E71C}">
      <dsp:nvSpPr>
        <dsp:cNvPr id="0" name=""/>
        <dsp:cNvSpPr/>
      </dsp:nvSpPr>
      <dsp:spPr>
        <a:xfrm>
          <a:off x="4369733" y="899114"/>
          <a:ext cx="2034533" cy="820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dirty="0"/>
            <a:t>The global pandemic has led to a significant increase in restrictions on the freedom of movement of people worldwide. This has led to an adverse impact on civic space and the ability of communities and individuals to exercise their right to peaceful assembly and freedom of expression. Women leaders and activists continue to bear the brunt of harassment and attacks both on and offline.</a:t>
          </a:r>
        </a:p>
      </dsp:txBody>
      <dsp:txXfrm>
        <a:off x="4369733" y="899114"/>
        <a:ext cx="2034533" cy="820018"/>
      </dsp:txXfrm>
    </dsp:sp>
    <dsp:sp modelId="{67AF0959-5837-45CE-A22E-D73D1B102C7C}">
      <dsp:nvSpPr>
        <dsp:cNvPr id="0" name=""/>
        <dsp:cNvSpPr/>
      </dsp:nvSpPr>
      <dsp:spPr>
        <a:xfrm rot="2913383">
          <a:off x="2363536" y="90650"/>
          <a:ext cx="440595" cy="440595"/>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64865FC-40B2-4E4C-B622-28930271CEFA}">
      <dsp:nvSpPr>
        <dsp:cNvPr id="0" name=""/>
        <dsp:cNvSpPr/>
      </dsp:nvSpPr>
      <dsp:spPr>
        <a:xfrm>
          <a:off x="8089134" y="201"/>
          <a:ext cx="1362263" cy="632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pPr>
          <a:r>
            <a:rPr lang="en-US" sz="1500" b="1" kern="1200" dirty="0"/>
            <a:t>Measures</a:t>
          </a:r>
          <a:endParaRPr lang="en-US" sz="1500" kern="1200" dirty="0"/>
        </a:p>
      </dsp:txBody>
      <dsp:txXfrm>
        <a:off x="8089134" y="201"/>
        <a:ext cx="1362263" cy="632072"/>
      </dsp:txXfrm>
    </dsp:sp>
    <dsp:sp modelId="{ACDB6F28-AB51-4DD7-8BC3-9BB6CF0CDE45}">
      <dsp:nvSpPr>
        <dsp:cNvPr id="0" name=""/>
        <dsp:cNvSpPr/>
      </dsp:nvSpPr>
      <dsp:spPr>
        <a:xfrm>
          <a:off x="7980895" y="386348"/>
          <a:ext cx="440595" cy="4405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63731CF-7E09-4CC9-9E96-218169C34FB5}">
      <dsp:nvSpPr>
        <dsp:cNvPr id="0" name=""/>
        <dsp:cNvSpPr/>
      </dsp:nvSpPr>
      <dsp:spPr>
        <a:xfrm>
          <a:off x="7711642" y="1042590"/>
          <a:ext cx="979101" cy="632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a:t>- Prioritize investments in and access to basic accessible infrastructure and public services, including in rural areas, informal settlements and IDP and refugee camps</a:t>
          </a:r>
        </a:p>
      </dsp:txBody>
      <dsp:txXfrm>
        <a:off x="7711642" y="1042590"/>
        <a:ext cx="979101" cy="632072"/>
      </dsp:txXfrm>
    </dsp:sp>
    <dsp:sp modelId="{6B2412C7-C672-41B2-A3F8-532E65824AB6}">
      <dsp:nvSpPr>
        <dsp:cNvPr id="0" name=""/>
        <dsp:cNvSpPr/>
      </dsp:nvSpPr>
      <dsp:spPr>
        <a:xfrm>
          <a:off x="9131339" y="386348"/>
          <a:ext cx="440595" cy="4405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E437C3D-A500-459D-BEC3-6263543AB656}">
      <dsp:nvSpPr>
        <dsp:cNvPr id="0" name=""/>
        <dsp:cNvSpPr/>
      </dsp:nvSpPr>
      <dsp:spPr>
        <a:xfrm>
          <a:off x="8862086" y="1042590"/>
          <a:ext cx="979101" cy="632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a:t>-Expanding the reach and benefit levels of social assistance programmes that disproportionately target women (cash transfers, social pension etc.)</a:t>
          </a:r>
        </a:p>
      </dsp:txBody>
      <dsp:txXfrm>
        <a:off x="8862086" y="1042590"/>
        <a:ext cx="979101" cy="632072"/>
      </dsp:txXfrm>
    </dsp:sp>
    <dsp:sp modelId="{EF09EBEB-4A83-48ED-99AD-6C54ED77531B}">
      <dsp:nvSpPr>
        <dsp:cNvPr id="0" name=""/>
        <dsp:cNvSpPr/>
      </dsp:nvSpPr>
      <dsp:spPr>
        <a:xfrm>
          <a:off x="0" y="3153504"/>
          <a:ext cx="440595" cy="44059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2732B88-939F-4468-88B3-F66FEC2C2042}">
      <dsp:nvSpPr>
        <dsp:cNvPr id="0" name=""/>
        <dsp:cNvSpPr/>
      </dsp:nvSpPr>
      <dsp:spPr>
        <a:xfrm>
          <a:off x="2884519" y="0"/>
          <a:ext cx="1362263" cy="632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pPr>
          <a:r>
            <a:rPr lang="en-US" sz="1500" b="1" kern="1200" dirty="0"/>
            <a:t>Impacts</a:t>
          </a:r>
          <a:endParaRPr lang="en-US" sz="1500" kern="1200" dirty="0"/>
        </a:p>
      </dsp:txBody>
      <dsp:txXfrm>
        <a:off x="2884519" y="0"/>
        <a:ext cx="1362263" cy="632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4299-D037-43F0-9245-DF49C576FD8A}">
      <dsp:nvSpPr>
        <dsp:cNvPr id="0" name=""/>
        <dsp:cNvSpPr/>
      </dsp:nvSpPr>
      <dsp:spPr>
        <a:xfrm rot="5400000">
          <a:off x="-203792" y="333124"/>
          <a:ext cx="1358618" cy="951033"/>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r-MA" sz="2800" kern="1200" dirty="0" smtClean="0"/>
            <a:t>1</a:t>
          </a:r>
          <a:endParaRPr lang="fr-FR" sz="2800" kern="1200" dirty="0"/>
        </a:p>
      </dsp:txBody>
      <dsp:txXfrm rot="-5400000">
        <a:off x="1" y="604849"/>
        <a:ext cx="951033" cy="407585"/>
      </dsp:txXfrm>
    </dsp:sp>
    <dsp:sp modelId="{4A607EEC-322C-42AF-8BA6-0C9015B96DAF}">
      <dsp:nvSpPr>
        <dsp:cNvPr id="0" name=""/>
        <dsp:cNvSpPr/>
      </dsp:nvSpPr>
      <dsp:spPr>
        <a:xfrm rot="5400000">
          <a:off x="4997882" y="-4043125"/>
          <a:ext cx="1134318" cy="9228016"/>
        </a:xfrm>
        <a:prstGeom prst="round2Same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fr-MA" sz="1600" b="1" kern="1200" dirty="0" smtClean="0">
              <a:solidFill>
                <a:schemeClr val="accent1"/>
              </a:solidFill>
              <a:latin typeface="Times New Roman" panose="02020603050405020304" pitchFamily="18" charset="0"/>
              <a:cs typeface="Times New Roman" panose="02020603050405020304" pitchFamily="18" charset="0"/>
            </a:rPr>
            <a:t>DÉFI 1: </a:t>
          </a:r>
          <a:r>
            <a:rPr lang="fr-MA" sz="1600" b="1" kern="1200" dirty="0" smtClean="0">
              <a:latin typeface="Times New Roman" panose="02020603050405020304" pitchFamily="18" charset="0"/>
              <a:cs typeface="Times New Roman" panose="02020603050405020304" pitchFamily="18" charset="0"/>
            </a:rPr>
            <a:t>Constater et tirer des leçons de l’actuelle crise du Covid-19 pour repenser l’économie mondiale et mettre au centre des préoccupations 1) le développement d’une économie sociale </a:t>
          </a:r>
          <a:r>
            <a:rPr lang="fr-FR" sz="1600" b="1" kern="1200" dirty="0" smtClean="0">
              <a:latin typeface="Times New Roman" panose="02020603050405020304" pitchFamily="18" charset="0"/>
              <a:cs typeface="Times New Roman" panose="02020603050405020304" pitchFamily="18" charset="0"/>
            </a:rPr>
            <a:t>et solidaire (ESS) pour qu’elle soit inclusive de l’économie informelle et circulaire, la préservant tout en la faisant évoluer sur des bases sensibles à l’égalité de genre et 2) la mise au 1</a:t>
          </a:r>
          <a:r>
            <a:rPr lang="fr-FR" sz="1600" b="1" kern="1200" baseline="30000" dirty="0" smtClean="0">
              <a:latin typeface="Times New Roman" panose="02020603050405020304" pitchFamily="18" charset="0"/>
              <a:cs typeface="Times New Roman" panose="02020603050405020304" pitchFamily="18" charset="0"/>
            </a:rPr>
            <a:t>er</a:t>
          </a:r>
          <a:r>
            <a:rPr lang="fr-FR" sz="1600" b="1" kern="1200" dirty="0" smtClean="0">
              <a:latin typeface="Times New Roman" panose="02020603050405020304" pitchFamily="18" charset="0"/>
              <a:cs typeface="Times New Roman" panose="02020603050405020304" pitchFamily="18" charset="0"/>
            </a:rPr>
            <a:t> plan d’une ESS plus localisée et territoriale, où les rôles et responsabilités des collectivités territoriales seraient renforcés de par leurs actions de proximité dans leurs territoires. </a:t>
          </a:r>
          <a:endParaRPr lang="fr-FR" sz="1600" kern="1200" dirty="0">
            <a:latin typeface="Times New Roman" panose="02020603050405020304" pitchFamily="18" charset="0"/>
            <a:cs typeface="Times New Roman" panose="02020603050405020304" pitchFamily="18" charset="0"/>
          </a:endParaRPr>
        </a:p>
      </dsp:txBody>
      <dsp:txXfrm rot="-5400000">
        <a:off x="951034" y="59096"/>
        <a:ext cx="9172643" cy="1023572"/>
      </dsp:txXfrm>
    </dsp:sp>
    <dsp:sp modelId="{466910D4-83D1-4B43-A158-1EA9D3592980}">
      <dsp:nvSpPr>
        <dsp:cNvPr id="0" name=""/>
        <dsp:cNvSpPr/>
      </dsp:nvSpPr>
      <dsp:spPr>
        <a:xfrm rot="5400000">
          <a:off x="-203792" y="1753776"/>
          <a:ext cx="1358618" cy="951033"/>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r-MA" sz="2800" kern="1200" smtClean="0"/>
            <a:t>2</a:t>
          </a:r>
          <a:endParaRPr lang="fr-FR" sz="2800" kern="1200" dirty="0"/>
        </a:p>
      </dsp:txBody>
      <dsp:txXfrm rot="-5400000">
        <a:off x="1" y="2025501"/>
        <a:ext cx="951033" cy="407585"/>
      </dsp:txXfrm>
    </dsp:sp>
    <dsp:sp modelId="{7503CEC9-787A-4EDC-BE58-B083DAE7B9B8}">
      <dsp:nvSpPr>
        <dsp:cNvPr id="0" name=""/>
        <dsp:cNvSpPr/>
      </dsp:nvSpPr>
      <dsp:spPr>
        <a:xfrm rot="5400000">
          <a:off x="4931587" y="-2622473"/>
          <a:ext cx="1266907" cy="9228016"/>
        </a:xfrm>
        <a:prstGeom prst="round2Same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fr-FR" sz="1400" kern="1200" dirty="0">
            <a:solidFill>
              <a:schemeClr val="tx1"/>
            </a:solidFill>
          </a:endParaRPr>
        </a:p>
        <a:p>
          <a:pPr marL="171450" lvl="1" indent="-171450" algn="just" defTabSz="711200">
            <a:lnSpc>
              <a:spcPct val="90000"/>
            </a:lnSpc>
            <a:spcBef>
              <a:spcPct val="0"/>
            </a:spcBef>
            <a:spcAft>
              <a:spcPct val="15000"/>
            </a:spcAft>
            <a:buChar char="••"/>
          </a:pPr>
          <a:r>
            <a:rPr lang="fr-MA" sz="1600" b="1" kern="1200" dirty="0" smtClean="0">
              <a:solidFill>
                <a:schemeClr val="accent1"/>
              </a:solidFill>
              <a:latin typeface="Times New Roman" panose="02020603050405020304" pitchFamily="18" charset="0"/>
              <a:cs typeface="Times New Roman" panose="02020603050405020304" pitchFamily="18" charset="0"/>
            </a:rPr>
            <a:t>DÉFI 2: </a:t>
          </a:r>
          <a:r>
            <a:rPr lang="fr-FR" sz="1600" b="1" kern="1200" dirty="0" smtClean="0">
              <a:latin typeface="Times New Roman" panose="02020603050405020304" pitchFamily="18" charset="0"/>
              <a:cs typeface="Times New Roman" panose="02020603050405020304" pitchFamily="18" charset="0"/>
            </a:rPr>
            <a:t>Renforcer la réflexion et les échanges dans cette ère post Covid-19, sur les enjeux de renouveler les approches et les concepts de l’employabilité des femmes et retenir que l’ESS plus inclusive serait le secteur qui recrutera et qui créera le plus d’emplois de proximité, et qui offrira aux femmes, s’il est + inclusif que leurs économies informelles et + égalitaire, le + d’opportunités pour le développement de leur potentiel entrepreneurial et pour leur accès à + d’emplois localisés   </a:t>
          </a:r>
          <a:endParaRPr lang="fr-FR" sz="16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endParaRPr lang="fr-FR" sz="1400" b="1" kern="1200" dirty="0" smtClean="0">
            <a:solidFill>
              <a:srgbClr val="C00000"/>
            </a:solidFill>
          </a:endParaRPr>
        </a:p>
      </dsp:txBody>
      <dsp:txXfrm rot="-5400000">
        <a:off x="951033" y="1419926"/>
        <a:ext cx="9166171" cy="1143217"/>
      </dsp:txXfrm>
    </dsp:sp>
    <dsp:sp modelId="{E3418214-A24F-4A8D-8AC3-1A74B8B30724}">
      <dsp:nvSpPr>
        <dsp:cNvPr id="0" name=""/>
        <dsp:cNvSpPr/>
      </dsp:nvSpPr>
      <dsp:spPr>
        <a:xfrm rot="5400000">
          <a:off x="-203792" y="3116947"/>
          <a:ext cx="1358618" cy="951033"/>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r-MA" sz="2800" kern="1200" dirty="0" smtClean="0"/>
            <a:t>3</a:t>
          </a:r>
          <a:endParaRPr lang="fr-FR" sz="2800" kern="1200" dirty="0"/>
        </a:p>
      </dsp:txBody>
      <dsp:txXfrm rot="-5400000">
        <a:off x="1" y="3388672"/>
        <a:ext cx="951033" cy="407585"/>
      </dsp:txXfrm>
    </dsp:sp>
    <dsp:sp modelId="{7C1097C3-5840-4261-B5C9-96D972DA3826}">
      <dsp:nvSpPr>
        <dsp:cNvPr id="0" name=""/>
        <dsp:cNvSpPr/>
      </dsp:nvSpPr>
      <dsp:spPr>
        <a:xfrm rot="5400000">
          <a:off x="4989069" y="-1259303"/>
          <a:ext cx="1151944" cy="9228016"/>
        </a:xfrm>
        <a:prstGeom prst="round2Same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fr-FR" sz="1400" kern="1200" dirty="0"/>
        </a:p>
        <a:p>
          <a:pPr marL="114300" lvl="1" indent="-114300" algn="l" defTabSz="622300">
            <a:lnSpc>
              <a:spcPct val="90000"/>
            </a:lnSpc>
            <a:spcBef>
              <a:spcPct val="0"/>
            </a:spcBef>
            <a:spcAft>
              <a:spcPct val="15000"/>
            </a:spcAft>
            <a:buChar char="••"/>
          </a:pPr>
          <a:endParaRPr lang="fr-FR" sz="1400" kern="1200" dirty="0"/>
        </a:p>
        <a:p>
          <a:pPr marL="171450" lvl="1" indent="-171450" algn="just" defTabSz="711200">
            <a:lnSpc>
              <a:spcPct val="90000"/>
            </a:lnSpc>
            <a:spcBef>
              <a:spcPct val="0"/>
            </a:spcBef>
            <a:spcAft>
              <a:spcPct val="15000"/>
            </a:spcAft>
            <a:buChar char="••"/>
          </a:pPr>
          <a:r>
            <a:rPr lang="fr-FR" sz="1600" b="1" kern="1200" dirty="0" smtClean="0">
              <a:solidFill>
                <a:schemeClr val="accent1"/>
              </a:solidFill>
              <a:latin typeface="Times New Roman" panose="02020603050405020304" pitchFamily="18" charset="0"/>
              <a:cs typeface="Times New Roman" panose="02020603050405020304" pitchFamily="18" charset="0"/>
            </a:rPr>
            <a:t>DÉFI 3:  </a:t>
          </a:r>
          <a:r>
            <a:rPr lang="fr-FR" sz="1600" b="1" kern="1200" dirty="0" smtClean="0">
              <a:latin typeface="Times New Roman" panose="02020603050405020304" pitchFamily="18" charset="0"/>
              <a:cs typeface="Times New Roman" panose="02020603050405020304" pitchFamily="18" charset="0"/>
            </a:rPr>
            <a:t>Renouveler dans cette ère post Covid-19 le cadrage de la ‘Campagne des villes africaines favorables à l’autonomisation économique des femmes africaines’ initiée par le REFELA et accélérer la conception de pack Auto Eco Femmes et des outils de capitalisation, de dissémination auprès des villes africaines adhérentes, avec l’appui de partenaires, tel FAMSI et autres partenaires à mobiliser et partager les résultats lors du Sommet Africités de CGLU Afrique, prévu au Kenya en 2021 </a:t>
          </a:r>
          <a:endParaRPr lang="fr-FR" sz="16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endParaRPr lang="fr-FR" sz="1400" b="1" kern="1200" dirty="0" smtClean="0"/>
        </a:p>
        <a:p>
          <a:pPr marL="114300" lvl="1" indent="-114300" algn="l" defTabSz="622300">
            <a:lnSpc>
              <a:spcPct val="90000"/>
            </a:lnSpc>
            <a:spcBef>
              <a:spcPct val="0"/>
            </a:spcBef>
            <a:spcAft>
              <a:spcPct val="15000"/>
            </a:spcAft>
            <a:buChar char="••"/>
          </a:pPr>
          <a:endParaRPr lang="fr-FR" sz="1400" b="1" kern="1200" dirty="0" smtClean="0"/>
        </a:p>
        <a:p>
          <a:pPr marL="57150" lvl="1" indent="-57150" algn="l" defTabSz="488950">
            <a:lnSpc>
              <a:spcPct val="90000"/>
            </a:lnSpc>
            <a:spcBef>
              <a:spcPct val="0"/>
            </a:spcBef>
            <a:spcAft>
              <a:spcPct val="15000"/>
            </a:spcAft>
            <a:buChar char="••"/>
          </a:pPr>
          <a:endParaRPr lang="fr-FR" sz="1100" b="1" kern="1200" dirty="0" smtClean="0"/>
        </a:p>
      </dsp:txBody>
      <dsp:txXfrm rot="-5400000">
        <a:off x="951034" y="2834965"/>
        <a:ext cx="9171783" cy="1039478"/>
      </dsp:txXfrm>
    </dsp:sp>
    <dsp:sp modelId="{2851C865-A273-4CC6-84E5-4E815AA53E37}">
      <dsp:nvSpPr>
        <dsp:cNvPr id="0" name=""/>
        <dsp:cNvSpPr/>
      </dsp:nvSpPr>
      <dsp:spPr>
        <a:xfrm rot="5400000">
          <a:off x="-203792" y="4445416"/>
          <a:ext cx="1358618" cy="951033"/>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r-MA" sz="2800" kern="1200" dirty="0" smtClean="0"/>
            <a:t>4</a:t>
          </a:r>
          <a:endParaRPr lang="fr-FR" sz="2800" kern="1200" dirty="0"/>
        </a:p>
      </dsp:txBody>
      <dsp:txXfrm rot="-5400000">
        <a:off x="1" y="4717141"/>
        <a:ext cx="951033" cy="407585"/>
      </dsp:txXfrm>
    </dsp:sp>
    <dsp:sp modelId="{0E783AAF-8BD9-458E-ABD7-A5AF4B616391}">
      <dsp:nvSpPr>
        <dsp:cNvPr id="0" name=""/>
        <dsp:cNvSpPr/>
      </dsp:nvSpPr>
      <dsp:spPr>
        <a:xfrm rot="5400000">
          <a:off x="5023770" y="69165"/>
          <a:ext cx="1082541" cy="9228016"/>
        </a:xfrm>
        <a:prstGeom prst="round2Same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endParaRPr lang="fr-FR"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fr-FR" sz="1600" b="1" kern="1200" dirty="0" smtClean="0">
              <a:solidFill>
                <a:schemeClr val="accent1"/>
              </a:solidFill>
              <a:latin typeface="Times New Roman" panose="02020603050405020304" pitchFamily="18" charset="0"/>
              <a:cs typeface="Times New Roman" panose="02020603050405020304" pitchFamily="18" charset="0"/>
            </a:rPr>
            <a:t>DÉFI 4 : </a:t>
          </a:r>
          <a:r>
            <a:rPr lang="fr-FR" sz="1600" b="1" kern="1200" dirty="0" smtClean="0">
              <a:latin typeface="Times New Roman" panose="02020603050405020304" pitchFamily="18" charset="0"/>
              <a:cs typeface="Times New Roman" panose="02020603050405020304" pitchFamily="18" charset="0"/>
            </a:rPr>
            <a:t>Créer des synergies et renforcer la coopération entre les sections régionales et réseaux de CGLU Monde, et dans le cadre de la DEL, pour l’échange, le partage et le soutien d’actions de renouvellement de l’économie locale, + sensible au genre (par exemple, le partenariat REFELA-CGLU Afrique et FAMSI) et faire des plaidoyers face aux instances internationales, dont l’ONU, pour l’intérêt du renforcement du pouvoir des CT, pour une réelle économie porteuse de changement… </a:t>
          </a:r>
          <a:endParaRPr lang="fr-FR"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endParaRPr lang="fr-FR" sz="1600" b="1" kern="1200" dirty="0" smtClean="0">
            <a:latin typeface="Times New Roman" panose="02020603050405020304" pitchFamily="18" charset="0"/>
            <a:cs typeface="Times New Roman" panose="02020603050405020304" pitchFamily="18" charset="0"/>
          </a:endParaRPr>
        </a:p>
      </dsp:txBody>
      <dsp:txXfrm rot="-5400000">
        <a:off x="951033" y="4194748"/>
        <a:ext cx="9175171" cy="976851"/>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7DE6118-2437-4B30-8E3C-4D2BE6020583}" type="datetimeFigureOut">
              <a:rPr lang="en-US" smtClean="0"/>
              <a:pPr/>
              <a:t>6/30/2020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9E57DC2-970A-4B3E-BB1C-7A09969E49DF}"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49227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9100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7381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129F33D-7C18-4621-879A-F30162A6F8F1}"/>
              </a:ext>
            </a:extLst>
          </p:cNvPr>
          <p:cNvSpPr/>
          <p:nvPr userDrawn="1"/>
        </p:nvSpPr>
        <p:spPr>
          <a:xfrm>
            <a:off x="5181600" y="0"/>
            <a:ext cx="70104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cs typeface="ＭＳ Ｐゴシック" charset="-128"/>
            </a:endParaRPr>
          </a:p>
        </p:txBody>
      </p:sp>
      <p:sp>
        <p:nvSpPr>
          <p:cNvPr id="6" name="Rectangle 5">
            <a:extLst>
              <a:ext uri="{FF2B5EF4-FFF2-40B4-BE49-F238E27FC236}">
                <a16:creationId xmlns="" xmlns:a16="http://schemas.microsoft.com/office/drawing/2014/main" id="{24C9F4B0-B8F0-4081-8C13-1E3BD3613B4E}"/>
              </a:ext>
            </a:extLst>
          </p:cNvPr>
          <p:cNvSpPr/>
          <p:nvPr/>
        </p:nvSpPr>
        <p:spPr bwMode="auto">
          <a:xfrm>
            <a:off x="5181600" y="381000"/>
            <a:ext cx="7010400" cy="6858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cs typeface="ＭＳ Ｐゴシック" charset="-128"/>
            </a:endParaRPr>
          </a:p>
        </p:txBody>
      </p:sp>
      <p:sp>
        <p:nvSpPr>
          <p:cNvPr id="12" name="Picture Placeholder 11"/>
          <p:cNvSpPr>
            <a:spLocks noGrp="1"/>
          </p:cNvSpPr>
          <p:nvPr>
            <p:ph type="pic" sz="quarter" idx="13"/>
          </p:nvPr>
        </p:nvSpPr>
        <p:spPr>
          <a:xfrm>
            <a:off x="0" y="0"/>
            <a:ext cx="5181600" cy="6858000"/>
          </a:xfrm>
          <a:effectLst>
            <a:outerShdw blurRad="50800" dist="38100" algn="l" rotWithShape="0">
              <a:prstClr val="black">
                <a:alpha val="40000"/>
              </a:prstClr>
            </a:outerShdw>
          </a:effectLst>
        </p:spPr>
        <p:txBody>
          <a:bodyPr/>
          <a:lstStyle/>
          <a:p>
            <a:pPr lvl="0"/>
            <a:endParaRPr lang="en-US" noProof="0" dirty="0"/>
          </a:p>
        </p:txBody>
      </p:sp>
      <p:sp>
        <p:nvSpPr>
          <p:cNvPr id="3" name="Text Placeholder 2"/>
          <p:cNvSpPr>
            <a:spLocks noGrp="1"/>
          </p:cNvSpPr>
          <p:nvPr>
            <p:ph type="body" idx="1"/>
          </p:nvPr>
        </p:nvSpPr>
        <p:spPr>
          <a:xfrm>
            <a:off x="5486401" y="1587500"/>
            <a:ext cx="6485467" cy="4318000"/>
          </a:xfrm>
        </p:spPr>
        <p:txBody>
          <a:bodyPr/>
          <a:lstStyle>
            <a:lvl1pPr marL="0" indent="0">
              <a:buNone/>
              <a:defRPr sz="48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
        <p:nvSpPr>
          <p:cNvPr id="2" name="Title 1"/>
          <p:cNvSpPr>
            <a:spLocks noGrp="1"/>
          </p:cNvSpPr>
          <p:nvPr>
            <p:ph type="title"/>
          </p:nvPr>
        </p:nvSpPr>
        <p:spPr>
          <a:xfrm>
            <a:off x="5486400" y="419100"/>
            <a:ext cx="6502400" cy="596900"/>
          </a:xfrm>
        </p:spPr>
        <p:txBody>
          <a:bodyPr>
            <a:normAutofit/>
          </a:bodyPr>
          <a:lstStyle>
            <a:lvl1pPr algn="l">
              <a:buNone/>
              <a:defRPr sz="3600" b="0"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9960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12115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7DE6118-2437-4B30-8E3C-4D2BE6020583}" type="datetimeFigureOut">
              <a:rPr lang="en-US" smtClean="0"/>
              <a:pPr/>
              <a:t>6/30/2020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2424805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36503"/>
      </p:ext>
    </p:extLst>
  </p:cSld>
  <p:clrMapOvr>
    <a:masterClrMapping/>
  </p:clrMapOvr>
  <p:timing>
    <p:tnLst>
      <p:par>
        <p:cTn id="1" dur="indefinite" restart="never" nodeType="tmRoot"/>
      </p:par>
    </p:tnLst>
  </p:timing>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33979202"/>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4882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6/30/2020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48939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87DE6118-2437-4B30-8E3C-4D2BE6020583}" type="datetimeFigureOut">
              <a:rPr lang="en-US" smtClean="0"/>
              <a:pPr/>
              <a:t>6/30/2020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9E57DC2-970A-4B3E-BB1C-7A09969E49DF}"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0052575"/>
      </p:ext>
    </p:extLst>
  </p:cSld>
  <p:clrMapOvr>
    <a:masterClrMapping/>
  </p:clrMapOvr>
  <p:extLst>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87DE6118-2437-4B30-8E3C-4D2BE6020583}" type="datetimeFigureOut">
              <a:rPr lang="en-US" smtClean="0"/>
              <a:pPr/>
              <a:t>6/30/2020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1081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7DE6118-2437-4B30-8E3C-4D2BE6020583}" type="datetimeFigureOut">
              <a:rPr lang="en-US" smtClean="0"/>
              <a:pPr/>
              <a:t>6/30/2020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9E57DC2-970A-4B3E-BB1C-7A09969E49DF}"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06414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61"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joQAXopMjNg" TargetMode="External"/><Relationship Id="rId2" Type="http://schemas.openxmlformats.org/officeDocument/2006/relationships/hyperlink" Target="https://www.youtube.com/watch?v=aiUxqZeGu38"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simplygiving.com/event/save-the-circus-kids"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phareps.org/2020/04/30/our-artists-creativity-has-been-flourishing-during-confinemen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961864" y="1088722"/>
            <a:ext cx="8889734" cy="4064627"/>
          </a:xfrm>
        </p:spPr>
        <p:txBody>
          <a:bodyPr>
            <a:noAutofit/>
          </a:bodyPr>
          <a:lstStyle/>
          <a:p>
            <a:pPr lvl="0">
              <a:defRPr/>
            </a:pPr>
            <a:r>
              <a:rPr lang="en-US" altLang="ko-KR" sz="4000" dirty="0" err="1" smtClean="0"/>
              <a:t>Série</a:t>
            </a:r>
            <a:r>
              <a:rPr lang="en-US" altLang="ko-KR" sz="4000" dirty="0" smtClean="0"/>
              <a:t> de </a:t>
            </a:r>
            <a:r>
              <a:rPr lang="en-US" altLang="ko-KR" sz="4000" dirty="0" err="1" smtClean="0"/>
              <a:t>webinaires</a:t>
            </a:r>
            <a:r>
              <a:rPr lang="en-US" altLang="ko-KR" sz="4000" dirty="0" smtClean="0"/>
              <a:t> de </a:t>
            </a:r>
            <a:r>
              <a:rPr lang="en-US" altLang="ko-KR" sz="4000" dirty="0" err="1" smtClean="0"/>
              <a:t>Gsef</a:t>
            </a:r>
            <a:r>
              <a:rPr lang="en-US" altLang="ko-KR" sz="6000" dirty="0"/>
              <a:t/>
            </a:r>
            <a:br>
              <a:rPr lang="en-US" altLang="ko-KR" sz="6000" dirty="0"/>
            </a:br>
            <a:r>
              <a:rPr lang="en-US" altLang="ko-KR" sz="6000" dirty="0"/>
              <a:t/>
            </a:r>
            <a:br>
              <a:rPr lang="en-US" altLang="ko-KR" sz="6000" dirty="0"/>
            </a:br>
            <a:r>
              <a:rPr lang="en-US" altLang="ko-KR" sz="4000" u="sng" dirty="0" smtClean="0"/>
              <a:t>2</a:t>
            </a:r>
            <a:r>
              <a:rPr lang="en-US" altLang="ko-KR" sz="4000" u="sng" baseline="30000" dirty="0" smtClean="0"/>
              <a:t>eme</a:t>
            </a:r>
            <a:r>
              <a:rPr lang="en-US" altLang="ko-KR" sz="4000" u="sng" dirty="0" smtClean="0"/>
              <a:t> Cycle</a:t>
            </a:r>
            <a:r>
              <a:rPr lang="en-US" altLang="ko-KR" sz="6000" dirty="0"/>
              <a:t/>
            </a:r>
            <a:br>
              <a:rPr lang="en-US" altLang="ko-KR" sz="6000" dirty="0"/>
            </a:br>
            <a:r>
              <a:rPr lang="fr-FR" sz="4000" dirty="0" smtClean="0"/>
              <a:t>relance et création d’emplois décents à travers l’économie sociale et solidaire</a:t>
            </a:r>
            <a:endParaRPr lang="en-US" altLang="ko-KR" sz="4000" b="1" dirty="0"/>
          </a:p>
        </p:txBody>
      </p:sp>
      <p:sp>
        <p:nvSpPr>
          <p:cNvPr id="3" name="텍스트 개체 틀 2"/>
          <p:cNvSpPr>
            <a:spLocks noGrp="1"/>
          </p:cNvSpPr>
          <p:nvPr>
            <p:ph type="body" idx="1"/>
          </p:nvPr>
        </p:nvSpPr>
        <p:spPr>
          <a:xfrm>
            <a:off x="3056951" y="5616981"/>
            <a:ext cx="7017488" cy="951135"/>
          </a:xfrm>
        </p:spPr>
        <p:txBody>
          <a:bodyPr/>
          <a:lstStyle/>
          <a:p>
            <a:pPr lvl="0">
              <a:defRPr/>
            </a:pPr>
            <a:r>
              <a:rPr lang="en-US" altLang="ko-KR" dirty="0" smtClean="0">
                <a:solidFill>
                  <a:schemeClr val="tx1"/>
                </a:solidFill>
              </a:rPr>
              <a:t>16 </a:t>
            </a:r>
            <a:r>
              <a:rPr lang="en-US" altLang="ko-KR" dirty="0" err="1" smtClean="0">
                <a:solidFill>
                  <a:schemeClr val="tx1"/>
                </a:solidFill>
              </a:rPr>
              <a:t>juin</a:t>
            </a:r>
            <a:r>
              <a:rPr lang="en-US" altLang="ko-KR" dirty="0" smtClean="0">
                <a:solidFill>
                  <a:schemeClr val="tx1"/>
                </a:solidFill>
              </a:rPr>
              <a:t> 2020</a:t>
            </a:r>
            <a:endParaRPr lang="ko-KR" altLang="en-US" dirty="0">
              <a:solidFill>
                <a:schemeClr val="tx1"/>
              </a:solidFill>
            </a:endParaRPr>
          </a:p>
        </p:txBody>
      </p:sp>
      <p:pic>
        <p:nvPicPr>
          <p:cNvPr id="4" name="내용 개체 틀 4"/>
          <p:cNvPicPr>
            <a:picLocks noChangeAspect="1"/>
          </p:cNvPicPr>
          <p:nvPr/>
        </p:nvPicPr>
        <p:blipFill rotWithShape="1">
          <a:blip r:embed="rId2">
            <a:extLst>
              <a:ext uri="{28A0092B-C50C-407E-A947-70E740481C1C}">
                <a14:useLocalDpi xmlns:a14="http://schemas.microsoft.com/office/drawing/2010/main" val="0"/>
              </a:ext>
            </a:extLst>
          </a:blip>
          <a:srcRect t="20180" r="3157" b="11753"/>
          <a:stretch/>
        </p:blipFill>
        <p:spPr>
          <a:xfrm>
            <a:off x="8309673" y="5680128"/>
            <a:ext cx="3882327" cy="1177872"/>
          </a:xfrm>
          <a:prstGeom prst="rect">
            <a:avLst/>
          </a:prstGeom>
        </p:spPr>
      </p:pic>
    </p:spTree>
    <p:extLst>
      <p:ext uri="{BB962C8B-B14F-4D97-AF65-F5344CB8AC3E}">
        <p14:creationId xmlns:p14="http://schemas.microsoft.com/office/powerpoint/2010/main" val="236351384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 xmlns:a16="http://schemas.microsoft.com/office/drawing/2014/main" id="{C2314741-262C-4988-96E5-51460F6FFE0C}"/>
              </a:ext>
            </a:extLst>
          </p:cNvPr>
          <p:cNvSpPr>
            <a:spLocks noGrp="1"/>
          </p:cNvSpPr>
          <p:nvPr>
            <p:ph type="body" sz="half" idx="2"/>
          </p:nvPr>
        </p:nvSpPr>
        <p:spPr/>
        <p:txBody>
          <a:bodyPr>
            <a:normAutofit/>
          </a:bodyPr>
          <a:lstStyle/>
          <a:p>
            <a:r>
              <a:rPr lang="en-US" sz="4000" cap="all" spc="200" dirty="0">
                <a:solidFill>
                  <a:schemeClr val="bg1"/>
                </a:solidFill>
                <a:latin typeface="+mj-lt"/>
                <a:ea typeface="+mj-ea"/>
                <a:cs typeface="+mj-cs"/>
              </a:rPr>
              <a:t>4. GENDER BASED VIOLENCE</a:t>
            </a:r>
          </a:p>
        </p:txBody>
      </p:sp>
      <p:graphicFrame>
        <p:nvGraphicFramePr>
          <p:cNvPr id="10" name="Content Placeholder 5">
            <a:extLst>
              <a:ext uri="{FF2B5EF4-FFF2-40B4-BE49-F238E27FC236}">
                <a16:creationId xmlns="" xmlns:a16="http://schemas.microsoft.com/office/drawing/2014/main" id="{840EB3D6-85D7-4497-88AE-4CD2AF08C684}"/>
              </a:ext>
            </a:extLst>
          </p:cNvPr>
          <p:cNvGraphicFramePr>
            <a:graphicFrameLocks noGrp="1"/>
          </p:cNvGraphicFramePr>
          <p:nvPr>
            <p:ph idx="1"/>
            <p:extLst>
              <p:ext uri="{D42A27DB-BD31-4B8C-83A1-F6EECF244321}">
                <p14:modId xmlns:p14="http://schemas.microsoft.com/office/powerpoint/2010/main" val="3449120038"/>
              </p:ext>
            </p:extLst>
          </p:nvPr>
        </p:nvGraphicFramePr>
        <p:xfrm>
          <a:off x="749676" y="688276"/>
          <a:ext cx="6157913" cy="5402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9971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BC402-BF24-404D-BB8E-B4FA076D6264}"/>
              </a:ext>
            </a:extLst>
          </p:cNvPr>
          <p:cNvSpPr>
            <a:spLocks noGrp="1"/>
          </p:cNvSpPr>
          <p:nvPr>
            <p:ph type="title"/>
          </p:nvPr>
        </p:nvSpPr>
        <p:spPr>
          <a:xfrm>
            <a:off x="968644" y="382385"/>
            <a:ext cx="10422610" cy="927222"/>
          </a:xfrm>
        </p:spPr>
        <p:txBody>
          <a:bodyPr>
            <a:normAutofit fontScale="90000"/>
          </a:bodyPr>
          <a:lstStyle/>
          <a:p>
            <a:pPr marL="742950" lvl="0" indent="-742950" algn="ctr">
              <a:buFont typeface="+mj-lt"/>
              <a:buAutoNum type="arabicPeriod" startAt="5"/>
            </a:pPr>
            <a:r>
              <a:rPr lang="fr-FR" sz="3900" dirty="0">
                <a:solidFill>
                  <a:schemeClr val="tx1"/>
                </a:solidFill>
              </a:rPr>
              <a:t>Impacts in humanitarian and fragile settings on human rights</a:t>
            </a:r>
            <a:r>
              <a:rPr lang="en-US" sz="4400" dirty="0">
                <a:solidFill>
                  <a:srgbClr val="008180"/>
                </a:solidFill>
              </a:rPr>
              <a:t/>
            </a:r>
            <a:br>
              <a:rPr lang="en-US" sz="4400" dirty="0">
                <a:solidFill>
                  <a:srgbClr val="008180"/>
                </a:solidFill>
              </a:rPr>
            </a:br>
            <a:endParaRPr lang="en-US" sz="4200" dirty="0">
              <a:solidFill>
                <a:schemeClr val="tx1"/>
              </a:solidFill>
            </a:endParaRPr>
          </a:p>
        </p:txBody>
      </p:sp>
      <p:graphicFrame>
        <p:nvGraphicFramePr>
          <p:cNvPr id="9" name="Content Placeholder 5">
            <a:extLst>
              <a:ext uri="{FF2B5EF4-FFF2-40B4-BE49-F238E27FC236}">
                <a16:creationId xmlns="" xmlns:a16="http://schemas.microsoft.com/office/drawing/2014/main" id="{B0283010-9F69-4BEA-8136-EA53DABA58BF}"/>
              </a:ext>
            </a:extLst>
          </p:cNvPr>
          <p:cNvGraphicFramePr>
            <a:graphicFrameLocks noGrp="1"/>
          </p:cNvGraphicFramePr>
          <p:nvPr>
            <p:ph idx="1"/>
            <p:extLst>
              <p:ext uri="{D42A27DB-BD31-4B8C-83A1-F6EECF244321}">
                <p14:modId xmlns:p14="http://schemas.microsoft.com/office/powerpoint/2010/main" val="1393889218"/>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141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5184184" y="-1"/>
            <a:ext cx="7007816" cy="68580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43" name="Group 4">
            <a:extLst>
              <a:ext uri="{FF2B5EF4-FFF2-40B4-BE49-F238E27FC236}">
                <a16:creationId xmlns="" xmlns:a16="http://schemas.microsoft.com/office/drawing/2014/main" id="{8AFFD3A1-AE1F-4E6B-8384-874389926D24}"/>
              </a:ext>
            </a:extLst>
          </p:cNvPr>
          <p:cNvGrpSpPr>
            <a:grpSpLocks/>
          </p:cNvGrpSpPr>
          <p:nvPr/>
        </p:nvGrpSpPr>
        <p:grpSpPr bwMode="auto">
          <a:xfrm>
            <a:off x="1297984" y="569672"/>
            <a:ext cx="3886200" cy="685800"/>
            <a:chOff x="0" y="381000"/>
            <a:chExt cx="3886200" cy="685800"/>
          </a:xfrm>
          <a:solidFill>
            <a:srgbClr val="00B0F0"/>
          </a:solidFill>
        </p:grpSpPr>
        <p:sp>
          <p:nvSpPr>
            <p:cNvPr id="6" name="Rectangle 5">
              <a:extLst>
                <a:ext uri="{FF2B5EF4-FFF2-40B4-BE49-F238E27FC236}">
                  <a16:creationId xmlns="" xmlns:a16="http://schemas.microsoft.com/office/drawing/2014/main" id="{E85BF4E5-FC80-4EFB-86AA-89B5337C6C4D}"/>
                </a:ext>
              </a:extLst>
            </p:cNvPr>
            <p:cNvSpPr/>
            <p:nvPr/>
          </p:nvSpPr>
          <p:spPr bwMode="auto">
            <a:xfrm>
              <a:off x="0" y="381000"/>
              <a:ext cx="3886200" cy="685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18"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pic>
          <p:nvPicPr>
            <p:cNvPr id="35848" name="Picture 4" descr="UN_Women_English_White.png">
              <a:extLst>
                <a:ext uri="{FF2B5EF4-FFF2-40B4-BE49-F238E27FC236}">
                  <a16:creationId xmlns="" xmlns:a16="http://schemas.microsoft.com/office/drawing/2014/main" id="{795A6743-44E6-42B7-B9DC-E7ACA2308F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93713"/>
              <a:ext cx="1560512" cy="496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4" name="Text Placeholder 3">
            <a:extLst>
              <a:ext uri="{FF2B5EF4-FFF2-40B4-BE49-F238E27FC236}">
                <a16:creationId xmlns="" xmlns:a16="http://schemas.microsoft.com/office/drawing/2014/main" id="{219D93B2-3964-41A4-864F-64D5A468F41E}"/>
              </a:ext>
            </a:extLst>
          </p:cNvPr>
          <p:cNvSpPr>
            <a:spLocks noGrp="1"/>
          </p:cNvSpPr>
          <p:nvPr>
            <p:ph type="body" idx="1"/>
          </p:nvPr>
        </p:nvSpPr>
        <p:spPr>
          <a:xfrm>
            <a:off x="7303363" y="3715551"/>
            <a:ext cx="5029200" cy="2997200"/>
          </a:xfrm>
        </p:spPr>
        <p:txBody>
          <a:bodyPr/>
          <a:lstStyle/>
          <a:p>
            <a:r>
              <a:rPr lang="en-US" altLang="en-US" sz="3200" dirty="0">
                <a:solidFill>
                  <a:schemeClr val="bg2"/>
                </a:solidFill>
              </a:rPr>
              <a:t>THANK YOU</a:t>
            </a:r>
          </a:p>
        </p:txBody>
      </p:sp>
      <p:pic>
        <p:nvPicPr>
          <p:cNvPr id="9" name="Picture Placeholder 10" descr="Beijing20_Final.eps">
            <a:extLst>
              <a:ext uri="{FF2B5EF4-FFF2-40B4-BE49-F238E27FC236}">
                <a16:creationId xmlns="" xmlns:a16="http://schemas.microsoft.com/office/drawing/2014/main" id="{25520D8D-DEBC-436F-B59D-78C6167E84BD}"/>
              </a:ext>
            </a:extLst>
          </p:cNvPr>
          <p:cNvPicPr>
            <a:picLocks noGrp="1" noChangeAspect="1"/>
          </p:cNvPicPr>
          <p:nvPr>
            <p:ph type="pic" sz="quarter" idx="13"/>
          </p:nvPr>
        </p:nvPicPr>
        <p:blipFill>
          <a:blip r:embed="rId3"/>
          <a:srcRect l="-14291" t="-2290" r="-14291" b="-2290"/>
          <a:stretch>
            <a:fillRect/>
          </a:stretch>
        </p:blipFill>
        <p:spPr>
          <a:xfrm>
            <a:off x="1320924" y="2209676"/>
            <a:ext cx="3886200" cy="3479800"/>
          </a:xfrm>
          <a:effectLst>
            <a:outerShdw blurRad="50800" dist="38100" algn="l" rotWithShape="0">
              <a:srgbClr val="000000">
                <a:alpha val="39999"/>
              </a:srgbClr>
            </a:outerShdw>
          </a:effectLst>
        </p:spPr>
      </p:pic>
      <p:sp>
        <p:nvSpPr>
          <p:cNvPr id="4" name="직사각형 3"/>
          <p:cNvSpPr/>
          <p:nvPr/>
        </p:nvSpPr>
        <p:spPr>
          <a:xfrm>
            <a:off x="5184184" y="569673"/>
            <a:ext cx="7007816" cy="685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787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a:t>Relance et création d’emplois décents</a:t>
            </a:r>
            <a:br>
              <a:rPr lang="fr-FR" altLang="ko-KR" sz="3600" b="1" dirty="0"/>
            </a:br>
            <a:r>
              <a:rPr lang="fr-FR" altLang="ko-KR" sz="3600" b="1" dirty="0"/>
              <a:t>à travers l’ESS</a:t>
            </a:r>
            <a:endParaRPr lang="en-US" altLang="ko-KR" sz="3600" b="1" dirty="0"/>
          </a:p>
        </p:txBody>
      </p:sp>
      <p:sp>
        <p:nvSpPr>
          <p:cNvPr id="8" name="Title 1"/>
          <p:cNvSpPr txBox="1">
            <a:spLocks/>
          </p:cNvSpPr>
          <p:nvPr/>
        </p:nvSpPr>
        <p:spPr>
          <a:xfrm>
            <a:off x="3456121" y="4994660"/>
            <a:ext cx="8467241" cy="18633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defRPr/>
            </a:pPr>
            <a:r>
              <a:rPr lang="fr-FR" altLang="ko-KR" sz="1600" b="1" dirty="0">
                <a:solidFill>
                  <a:schemeClr val="tx1"/>
                </a:solidFill>
              </a:rPr>
              <a:t>Malika Ghefrane </a:t>
            </a:r>
            <a:r>
              <a:rPr lang="fr-FR" altLang="ko-KR" sz="1600" b="1" dirty="0" smtClean="0">
                <a:solidFill>
                  <a:schemeClr val="tx1"/>
                </a:solidFill>
              </a:rPr>
              <a:t>Giorgi</a:t>
            </a:r>
            <a:endParaRPr lang="fr-FR" altLang="ko-KR" sz="1600" b="1" dirty="0">
              <a:solidFill>
                <a:schemeClr val="tx1"/>
              </a:solidFill>
            </a:endParaRPr>
          </a:p>
          <a:p>
            <a:pPr algn="r">
              <a:defRPr/>
            </a:pPr>
            <a:r>
              <a:rPr lang="fr-FR" altLang="ko-KR" sz="1600" b="1" dirty="0" smtClean="0">
                <a:solidFill>
                  <a:schemeClr val="tx1"/>
                </a:solidFill>
              </a:rPr>
              <a:t>Conseillère spéciale</a:t>
            </a:r>
          </a:p>
          <a:p>
            <a:pPr algn="r">
              <a:defRPr/>
            </a:pPr>
            <a:r>
              <a:rPr lang="fr-FR" altLang="ko-KR" sz="1600" b="1" dirty="0" smtClean="0">
                <a:solidFill>
                  <a:schemeClr val="tx1"/>
                </a:solidFill>
              </a:rPr>
              <a:t>Réseau </a:t>
            </a:r>
            <a:r>
              <a:rPr lang="fr-FR" altLang="ko-KR" sz="1600" b="1" dirty="0">
                <a:solidFill>
                  <a:schemeClr val="tx1"/>
                </a:solidFill>
              </a:rPr>
              <a:t>des Femmes Elues Locales d'Afrique (</a:t>
            </a:r>
            <a:r>
              <a:rPr lang="fr-FR" altLang="ko-KR" sz="1600" b="1" dirty="0" smtClean="0">
                <a:solidFill>
                  <a:schemeClr val="tx1"/>
                </a:solidFill>
              </a:rPr>
              <a:t>REFELA)</a:t>
            </a:r>
            <a:endParaRPr lang="fr-FR" altLang="ko-KR" sz="1600" b="1" dirty="0">
              <a:solidFill>
                <a:schemeClr val="tx1"/>
              </a:solidFill>
            </a:endParaRPr>
          </a:p>
          <a:p>
            <a:pPr algn="r">
              <a:defRPr/>
            </a:pPr>
            <a:r>
              <a:rPr lang="fr-FR" altLang="ko-KR" sz="1600" b="1" dirty="0" smtClean="0">
                <a:solidFill>
                  <a:schemeClr val="tx1"/>
                </a:solidFill>
              </a:rPr>
              <a:t>Cités </a:t>
            </a:r>
            <a:r>
              <a:rPr lang="fr-FR" altLang="ko-KR" sz="1600" b="1" dirty="0">
                <a:solidFill>
                  <a:schemeClr val="tx1"/>
                </a:solidFill>
              </a:rPr>
              <a:t>et Gouvernements Locaux Unis (CGLU) </a:t>
            </a:r>
            <a:r>
              <a:rPr lang="fr-FR" altLang="ko-KR" sz="1600" b="1" dirty="0" smtClean="0">
                <a:solidFill>
                  <a:schemeClr val="tx1"/>
                </a:solidFill>
              </a:rPr>
              <a:t>Afrique</a:t>
            </a:r>
          </a:p>
          <a:p>
            <a:pPr algn="r">
              <a:defRPr/>
            </a:pPr>
            <a:endParaRPr lang="fr-FR" altLang="ko-KR" sz="1600" b="1" dirty="0" smtClean="0">
              <a:solidFill>
                <a:schemeClr val="tx1"/>
              </a:solidFill>
            </a:endParaRPr>
          </a:p>
          <a:p>
            <a:pPr algn="r">
              <a:lnSpc>
                <a:spcPct val="100000"/>
              </a:lnSpc>
              <a:defRPr/>
            </a:pPr>
            <a:r>
              <a:rPr lang="fr-FR" altLang="ko-KR" sz="1400" dirty="0">
                <a:solidFill>
                  <a:schemeClr val="tx1"/>
                </a:solidFill>
              </a:rPr>
              <a:t>Site Web CGLU Afrique: http://www.uclga.org</a:t>
            </a:r>
          </a:p>
          <a:p>
            <a:pPr algn="r">
              <a:lnSpc>
                <a:spcPct val="100000"/>
              </a:lnSpc>
              <a:defRPr/>
            </a:pPr>
            <a:r>
              <a:rPr lang="fr-FR" altLang="ko-KR" sz="1400" dirty="0">
                <a:solidFill>
                  <a:schemeClr val="tx1"/>
                </a:solidFill>
              </a:rPr>
              <a:t>Page </a:t>
            </a:r>
            <a:r>
              <a:rPr lang="fr-FR" altLang="ko-KR" sz="1400" dirty="0" smtClean="0">
                <a:solidFill>
                  <a:schemeClr val="tx1"/>
                </a:solidFill>
              </a:rPr>
              <a:t>REFELA: </a:t>
            </a:r>
            <a:r>
              <a:rPr lang="fr-FR" altLang="ko-KR" sz="1400" dirty="0">
                <a:solidFill>
                  <a:schemeClr val="tx1"/>
                </a:solidFill>
              </a:rPr>
              <a:t>https://</a:t>
            </a:r>
            <a:r>
              <a:rPr lang="fr-FR" altLang="ko-KR" sz="1400" dirty="0" smtClean="0">
                <a:solidFill>
                  <a:schemeClr val="tx1"/>
                </a:solidFill>
              </a:rPr>
              <a:t>www.uclga.org/our-pillars/institutional-strengthening-and-capacity-development/gender-promotion</a:t>
            </a:r>
            <a:endParaRPr lang="fr-FR" altLang="ko-KR" sz="1400" b="1" dirty="0">
              <a:solidFill>
                <a:schemeClr val="tx1"/>
              </a:solidFill>
            </a:endParaRPr>
          </a:p>
          <a:p>
            <a:pPr algn="r">
              <a:defRPr/>
            </a:pPr>
            <a:endParaRPr lang="fr-FR" altLang="ko-KR" sz="1600" b="1" dirty="0" smtClean="0">
              <a:solidFill>
                <a:schemeClr val="tx1"/>
              </a:solidFill>
            </a:endParaRPr>
          </a:p>
          <a:p>
            <a:pPr algn="ctr">
              <a:defRPr/>
            </a:pPr>
            <a:endParaRPr lang="fr-FR" altLang="ko-KR" sz="1600" b="1" dirty="0">
              <a:solidFill>
                <a:schemeClr val="tx1"/>
              </a:solidFill>
            </a:endParaRPr>
          </a:p>
          <a:p>
            <a:pPr algn="just">
              <a:defRPr/>
            </a:pPr>
            <a:endParaRPr lang="fr-FR" altLang="ko-KR" sz="1600" b="1" dirty="0">
              <a:solidFill>
                <a:schemeClr val="tx1"/>
              </a:solidFill>
            </a:endParaRPr>
          </a:p>
          <a:p>
            <a:pPr algn="just">
              <a:defRPr/>
            </a:pPr>
            <a:endParaRPr lang="fr-FR" altLang="ko-KR" sz="1600" b="1" dirty="0" smtClean="0">
              <a:solidFill>
                <a:schemeClr val="tx1"/>
              </a:solidFill>
            </a:endParaRPr>
          </a:p>
          <a:p>
            <a:pPr algn="just">
              <a:defRPr/>
            </a:pPr>
            <a:endParaRPr lang="en-US" altLang="ko-KR" sz="1600" b="1" dirty="0">
              <a:solidFill>
                <a:schemeClr val="tx1"/>
              </a:solidFill>
            </a:endParaRPr>
          </a:p>
        </p:txBody>
      </p:sp>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6595" y="1147926"/>
            <a:ext cx="1263112" cy="1263112"/>
          </a:xfrm>
          <a:prstGeom prst="rect">
            <a:avLst/>
          </a:prstGeom>
        </p:spPr>
      </p:pic>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06" y="1373905"/>
            <a:ext cx="2793363" cy="811154"/>
          </a:xfrm>
          <a:prstGeom prst="rect">
            <a:avLst/>
          </a:prstGeom>
        </p:spPr>
      </p:pic>
      <p:sp>
        <p:nvSpPr>
          <p:cNvPr id="12" name="Title 1"/>
          <p:cNvSpPr txBox="1">
            <a:spLocks/>
          </p:cNvSpPr>
          <p:nvPr/>
        </p:nvSpPr>
        <p:spPr>
          <a:xfrm>
            <a:off x="1766807" y="2425004"/>
            <a:ext cx="9205993" cy="18602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2500" b="1" dirty="0">
                <a:solidFill>
                  <a:schemeClr val="tx1"/>
                </a:solidFill>
              </a:rPr>
              <a:t>REFELA: CAMPAGNE DES VILLES AFRICAINES FAVORABLES A L’AUTONOMISATION </a:t>
            </a:r>
            <a:r>
              <a:rPr lang="fr-FR" sz="2500" b="1" dirty="0" smtClean="0">
                <a:solidFill>
                  <a:schemeClr val="tx1"/>
                </a:solidFill>
              </a:rPr>
              <a:t>éCONOMIQUE </a:t>
            </a:r>
            <a:r>
              <a:rPr lang="fr-FR" sz="2500" b="1" dirty="0">
                <a:solidFill>
                  <a:schemeClr val="tx1"/>
                </a:solidFill>
              </a:rPr>
              <a:t>DES FEMMES </a:t>
            </a:r>
          </a:p>
          <a:p>
            <a:pPr algn="ctr"/>
            <a:r>
              <a:rPr lang="fr-FR" sz="2000" b="1" cap="none" dirty="0" smtClean="0">
                <a:solidFill>
                  <a:schemeClr val="tx1"/>
                </a:solidFill>
                <a:latin typeface="+mn-lt"/>
              </a:rPr>
              <a:t>Pour des emplois décents et un entreprenariat renforcé à travers une ESS inclusive et sensible au genre,</a:t>
            </a:r>
          </a:p>
          <a:p>
            <a:pPr algn="ctr"/>
            <a:r>
              <a:rPr lang="fr-FR" sz="2000" b="1" cap="none" dirty="0" smtClean="0">
                <a:solidFill>
                  <a:schemeClr val="tx1"/>
                </a:solidFill>
                <a:latin typeface="+mn-lt"/>
              </a:rPr>
              <a:t>dans l’ère post-Covid19</a:t>
            </a:r>
            <a:endParaRPr lang="fr-FR" altLang="ko-KR" sz="2000" b="1" cap="none" dirty="0" smtClean="0">
              <a:solidFill>
                <a:schemeClr val="tx1"/>
              </a:solidFill>
              <a:latin typeface="+mn-lt"/>
            </a:endParaRPr>
          </a:p>
          <a:p>
            <a:pPr algn="just">
              <a:defRPr/>
            </a:pPr>
            <a:endParaRPr lang="fr-FR" altLang="ko-KR" sz="2200" b="1" dirty="0">
              <a:solidFill>
                <a:schemeClr val="tx1"/>
              </a:solidFill>
            </a:endParaRPr>
          </a:p>
          <a:p>
            <a:pPr algn="just">
              <a:defRPr/>
            </a:pPr>
            <a:endParaRPr lang="fr-FR" altLang="ko-KR" sz="2200" b="1" dirty="0" smtClean="0">
              <a:solidFill>
                <a:schemeClr val="tx1"/>
              </a:solidFill>
            </a:endParaRPr>
          </a:p>
          <a:p>
            <a:pPr algn="just">
              <a:defRPr/>
            </a:pPr>
            <a:endParaRPr lang="en-US" altLang="ko-KR" sz="2200" b="1" dirty="0">
              <a:solidFill>
                <a:schemeClr val="tx1"/>
              </a:solidFill>
            </a:endParaRPr>
          </a:p>
        </p:txBody>
      </p:sp>
    </p:spTree>
    <p:extLst>
      <p:ext uri="{BB962C8B-B14F-4D97-AF65-F5344CB8AC3E}">
        <p14:creationId xmlns:p14="http://schemas.microsoft.com/office/powerpoint/2010/main" val="35729910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977695" y="382386"/>
            <a:ext cx="10452305" cy="1159696"/>
          </a:xfrm>
        </p:spPr>
        <p:txBody>
          <a:bodyPr>
            <a:normAutofit/>
          </a:bodyPr>
          <a:lstStyle/>
          <a:p>
            <a:pPr algn="ctr"/>
            <a:r>
              <a:rPr lang="fr-FR" sz="3800" dirty="0">
                <a:solidFill>
                  <a:schemeClr val="tx1"/>
                </a:solidFill>
              </a:rPr>
              <a:t>BRÈVE PRÉSENTATION DU </a:t>
            </a:r>
            <a:r>
              <a:rPr lang="fr-FR" sz="3800" dirty="0" smtClean="0">
                <a:solidFill>
                  <a:schemeClr val="tx1"/>
                </a:solidFill>
              </a:rPr>
              <a:t>RéSEAU </a:t>
            </a:r>
            <a:r>
              <a:rPr lang="fr-FR" sz="3800" dirty="0">
                <a:solidFill>
                  <a:schemeClr val="tx1"/>
                </a:solidFill>
              </a:rPr>
              <a:t>DES FEMMES MAIRES ET </a:t>
            </a:r>
            <a:r>
              <a:rPr lang="fr-FR" sz="3800" dirty="0" smtClean="0">
                <a:solidFill>
                  <a:schemeClr val="tx1"/>
                </a:solidFill>
              </a:rPr>
              <a:t>élues LOCALES D’AFRIQUE (REFELA) </a:t>
            </a:r>
            <a:endParaRPr lang="en-US" sz="38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977695" y="1642822"/>
            <a:ext cx="10847511" cy="1991532"/>
          </a:xfrm>
        </p:spPr>
        <p:txBody>
          <a:bodyPr>
            <a:noAutofit/>
          </a:bodyPr>
          <a:lstStyle/>
          <a:p>
            <a:pPr marL="342900" indent="-342900" algn="just">
              <a:buFont typeface="+mj-lt"/>
              <a:buAutoNum type="arabicPeriod"/>
            </a:pPr>
            <a:r>
              <a:rPr lang="fr-FR" sz="1600" dirty="0"/>
              <a:t>Le REFELA est crée en 2011, et constitue la Commission permanente de l’égalité de genre de CGLU Afrique </a:t>
            </a:r>
            <a:endParaRPr lang="fr-FR" sz="1600" dirty="0" smtClean="0"/>
          </a:p>
          <a:p>
            <a:pPr marL="342900" indent="-342900" algn="just">
              <a:buFont typeface="+mj-lt"/>
              <a:buAutoNum type="arabicPeriod"/>
            </a:pPr>
            <a:r>
              <a:rPr lang="fr-FR" sz="1600" dirty="0" smtClean="0"/>
              <a:t>Représentation </a:t>
            </a:r>
            <a:r>
              <a:rPr lang="fr-FR" sz="1600" dirty="0"/>
              <a:t>continentale et </a:t>
            </a:r>
            <a:r>
              <a:rPr lang="fr-FR" sz="1600" dirty="0" smtClean="0"/>
              <a:t>implémentation </a:t>
            </a:r>
            <a:r>
              <a:rPr lang="fr-FR" sz="1600" dirty="0"/>
              <a:t>du REFELA dans 28 pays </a:t>
            </a:r>
            <a:r>
              <a:rPr lang="fr-FR" sz="1600" dirty="0" smtClean="0"/>
              <a:t>d’Afrique</a:t>
            </a:r>
            <a:r>
              <a:rPr lang="fr-FR" sz="1600" dirty="0"/>
              <a:t>, les </a:t>
            </a:r>
            <a:r>
              <a:rPr lang="fr-FR" sz="1600" dirty="0" smtClean="0"/>
              <a:t>REFELA-Pays</a:t>
            </a:r>
          </a:p>
          <a:p>
            <a:pPr marL="342900" indent="-342900" algn="just">
              <a:buFont typeface="+mj-lt"/>
              <a:buAutoNum type="arabicPeriod"/>
            </a:pPr>
            <a:r>
              <a:rPr lang="fr-FR" sz="1600" dirty="0" smtClean="0"/>
              <a:t>Rayonnement </a:t>
            </a:r>
            <a:r>
              <a:rPr lang="fr-FR" sz="1600" dirty="0"/>
              <a:t>du REFELA et </a:t>
            </a:r>
            <a:r>
              <a:rPr lang="fr-FR" sz="1600" dirty="0" smtClean="0"/>
              <a:t>plaidoirie </a:t>
            </a:r>
            <a:r>
              <a:rPr lang="fr-FR" sz="1600" dirty="0"/>
              <a:t>en faveur </a:t>
            </a:r>
            <a:r>
              <a:rPr lang="fr-FR" sz="1600" dirty="0" smtClean="0"/>
              <a:t>des </a:t>
            </a:r>
            <a:r>
              <a:rPr lang="fr-FR" sz="1600" dirty="0"/>
              <a:t>droits des femmes africaines et de l’égalité de genre au niveau local, à l’échelle africaine et </a:t>
            </a:r>
            <a:r>
              <a:rPr lang="fr-FR" sz="1600" dirty="0" smtClean="0"/>
              <a:t>internationale</a:t>
            </a:r>
          </a:p>
          <a:p>
            <a:pPr marL="342900" indent="-342900" algn="just">
              <a:buFont typeface="+mj-lt"/>
              <a:buAutoNum type="arabicPeriod"/>
            </a:pPr>
            <a:r>
              <a:rPr lang="fr-FR" sz="1600" dirty="0" smtClean="0"/>
              <a:t>REFELA</a:t>
            </a:r>
            <a:r>
              <a:rPr lang="fr-FR" sz="1600" dirty="0"/>
              <a:t>, une vision, et un Agenda 2019-2021 </a:t>
            </a:r>
            <a:r>
              <a:rPr lang="fr-FR" sz="1600" dirty="0" smtClean="0"/>
              <a:t>ambitieux </a:t>
            </a:r>
            <a:r>
              <a:rPr lang="fr-FR" sz="1600" dirty="0"/>
              <a:t>et conforme à la vision africaine 2063 et aux Agendas mondiaux, dont celui des 17 ODD, en particulier l’ODD5 et l’ODD11, à atteindre d’ici 2030,  incluant la mise en œuvre de 3 Campagnes avec les villes africaines</a:t>
            </a:r>
          </a:p>
          <a:p>
            <a:pPr marL="457200" lvl="1" indent="0">
              <a:buNone/>
              <a:defRPr/>
            </a:pPr>
            <a:endParaRPr lang="fr-CA" dirty="0" smtClean="0"/>
          </a:p>
        </p:txBody>
      </p:sp>
      <p:pic>
        <p:nvPicPr>
          <p:cNvPr id="4" name="Image 9"/>
          <p:cNvPicPr>
            <a:picLocks noChangeAspect="1"/>
          </p:cNvPicPr>
          <p:nvPr/>
        </p:nvPicPr>
        <p:blipFill>
          <a:blip r:embed="rId2"/>
          <a:stretch>
            <a:fillRect/>
          </a:stretch>
        </p:blipFill>
        <p:spPr>
          <a:xfrm>
            <a:off x="226026" y="4120319"/>
            <a:ext cx="2750929" cy="1949497"/>
          </a:xfrm>
          <a:prstGeom prst="rect">
            <a:avLst/>
          </a:prstGeom>
          <a:ln>
            <a:solidFill>
              <a:schemeClr val="tx1"/>
            </a:solidFill>
          </a:ln>
          <a:effectLst>
            <a:outerShdw blurRad="50800" dist="38100" dir="2700000" algn="tl" rotWithShape="0">
              <a:schemeClr val="tx2">
                <a:alpha val="40000"/>
              </a:schemeClr>
            </a:outerShdw>
          </a:effectLst>
        </p:spPr>
      </p:pic>
      <p:pic>
        <p:nvPicPr>
          <p:cNvPr id="5" name="Image 8"/>
          <p:cNvPicPr>
            <a:picLocks noChangeAspect="1"/>
          </p:cNvPicPr>
          <p:nvPr/>
        </p:nvPicPr>
        <p:blipFill>
          <a:blip r:embed="rId3"/>
          <a:stretch>
            <a:fillRect/>
          </a:stretch>
        </p:blipFill>
        <p:spPr>
          <a:xfrm>
            <a:off x="3007951" y="3834332"/>
            <a:ext cx="1342728" cy="3023668"/>
          </a:xfrm>
          <a:prstGeom prst="rect">
            <a:avLst/>
          </a:prstGeom>
        </p:spPr>
      </p:pic>
      <p:pic>
        <p:nvPicPr>
          <p:cNvPr id="8" name="Image 10"/>
          <p:cNvPicPr>
            <a:picLocks noChangeAspect="1"/>
          </p:cNvPicPr>
          <p:nvPr/>
        </p:nvPicPr>
        <p:blipFill>
          <a:blip r:embed="rId4"/>
          <a:stretch>
            <a:fillRect/>
          </a:stretch>
        </p:blipFill>
        <p:spPr>
          <a:xfrm>
            <a:off x="4384214" y="3639524"/>
            <a:ext cx="4041323" cy="3218476"/>
          </a:xfrm>
          <a:prstGeom prst="rect">
            <a:avLst/>
          </a:prstGeom>
        </p:spPr>
      </p:pic>
      <p:pic>
        <p:nvPicPr>
          <p:cNvPr id="9" name="Image 2"/>
          <p:cNvPicPr>
            <a:picLocks noChangeAspect="1"/>
          </p:cNvPicPr>
          <p:nvPr/>
        </p:nvPicPr>
        <p:blipFill>
          <a:blip r:embed="rId5"/>
          <a:stretch>
            <a:fillRect/>
          </a:stretch>
        </p:blipFill>
        <p:spPr>
          <a:xfrm>
            <a:off x="8518526" y="3725101"/>
            <a:ext cx="3423605" cy="3122024"/>
          </a:xfrm>
          <a:prstGeom prst="rect">
            <a:avLst/>
          </a:prstGeom>
        </p:spPr>
      </p:pic>
    </p:spTree>
    <p:extLst>
      <p:ext uri="{BB962C8B-B14F-4D97-AF65-F5344CB8AC3E}">
        <p14:creationId xmlns:p14="http://schemas.microsoft.com/office/powerpoint/2010/main" val="1067106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 xmlns:a16="http://schemas.microsoft.com/office/drawing/2014/main" xmlns:lc="http://schemas.openxmlformats.org/drawingml/2006/lockedCanvas" id="{CD13D2C4-E84A-4C3D-86EE-B2616C8B9579}"/>
              </a:ext>
            </a:extLst>
          </p:cNvPr>
          <p:cNvSpPr>
            <a:spLocks noGrp="1"/>
          </p:cNvSpPr>
          <p:nvPr>
            <p:ph type="title"/>
          </p:nvPr>
        </p:nvSpPr>
        <p:spPr>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2400" b="1" dirty="0">
                <a:solidFill>
                  <a:srgbClr val="9B6825"/>
                </a:solidFill>
                <a:latin typeface="Times New Roman" panose="02020603050405020304" pitchFamily="18" charset="0"/>
                <a:cs typeface="Times New Roman" panose="02020603050405020304" pitchFamily="18" charset="0"/>
              </a:rPr>
              <a:t>CAMPAGNE DES VILLES AFRICAINES FAVORABLES </a:t>
            </a:r>
            <a:r>
              <a:rPr lang="fr-FR" sz="2400" b="1" dirty="0" smtClean="0">
                <a:solidFill>
                  <a:srgbClr val="9B6825"/>
                </a:solidFill>
                <a:latin typeface="Times New Roman" panose="02020603050405020304" pitchFamily="18" charset="0"/>
                <a:cs typeface="Times New Roman" panose="02020603050405020304" pitchFamily="18" charset="0"/>
              </a:rPr>
              <a:t>à </a:t>
            </a:r>
            <a:r>
              <a:rPr lang="fr-FR" sz="2400" b="1" dirty="0">
                <a:solidFill>
                  <a:srgbClr val="9B6825"/>
                </a:solidFill>
                <a:latin typeface="Times New Roman" panose="02020603050405020304" pitchFamily="18" charset="0"/>
                <a:cs typeface="Times New Roman" panose="02020603050405020304" pitchFamily="18" charset="0"/>
              </a:rPr>
              <a:t>L’AUTONOMISATION </a:t>
            </a:r>
            <a:r>
              <a:rPr lang="fr-FR" sz="2400" b="1" dirty="0" smtClean="0">
                <a:solidFill>
                  <a:srgbClr val="9B6825"/>
                </a:solidFill>
                <a:latin typeface="Times New Roman" panose="02020603050405020304" pitchFamily="18" charset="0"/>
                <a:cs typeface="Times New Roman" panose="02020603050405020304" pitchFamily="18" charset="0"/>
              </a:rPr>
              <a:t>éCONOMIQUE </a:t>
            </a:r>
            <a:r>
              <a:rPr lang="fr-FR" sz="2400" b="1" dirty="0">
                <a:solidFill>
                  <a:srgbClr val="9B6825"/>
                </a:solidFill>
                <a:latin typeface="Times New Roman" panose="02020603050405020304" pitchFamily="18" charset="0"/>
                <a:cs typeface="Times New Roman" panose="02020603050405020304" pitchFamily="18" charset="0"/>
              </a:rPr>
              <a:t>DES </a:t>
            </a:r>
            <a:r>
              <a:rPr lang="fr-FR" sz="2400" b="1" dirty="0" smtClean="0">
                <a:solidFill>
                  <a:srgbClr val="9B6825"/>
                </a:solidFill>
                <a:latin typeface="Times New Roman" panose="02020603050405020304" pitchFamily="18" charset="0"/>
                <a:cs typeface="Times New Roman" panose="02020603050405020304" pitchFamily="18" charset="0"/>
              </a:rPr>
              <a:t>FEMMES </a:t>
            </a:r>
            <a:r>
              <a:rPr lang="fr-FR" sz="2400" b="1" dirty="0" smtClean="0">
                <a:solidFill>
                  <a:srgbClr val="C00000"/>
                </a:solidFill>
                <a:latin typeface="Times New Roman" panose="02020603050405020304" pitchFamily="18" charset="0"/>
                <a:cs typeface="Times New Roman" panose="02020603050405020304" pitchFamily="18" charset="0"/>
              </a:rPr>
              <a:t/>
            </a:r>
            <a:br>
              <a:rPr lang="fr-FR" sz="2400" b="1" dirty="0" smtClean="0">
                <a:solidFill>
                  <a:srgbClr val="C00000"/>
                </a:solidFill>
                <a:latin typeface="Times New Roman" panose="02020603050405020304" pitchFamily="18" charset="0"/>
                <a:cs typeface="Times New Roman" panose="02020603050405020304" pitchFamily="18" charset="0"/>
              </a:rPr>
            </a:br>
            <a:r>
              <a:rPr lang="fr-FR" sz="2400" b="1" cap="none" dirty="0" smtClean="0">
                <a:solidFill>
                  <a:srgbClr val="C00000"/>
                </a:solidFill>
                <a:latin typeface="Times New Roman" panose="02020603050405020304" pitchFamily="18" charset="0"/>
                <a:cs typeface="Times New Roman" panose="02020603050405020304" pitchFamily="18" charset="0"/>
              </a:rPr>
              <a:t> </a:t>
            </a:r>
            <a:r>
              <a:rPr lang="fr-FR" sz="2400" b="1" cap="none" dirty="0">
                <a:latin typeface="+mn-lt"/>
                <a:cs typeface="Times New Roman" panose="02020603050405020304" pitchFamily="18" charset="0"/>
              </a:rPr>
              <a:t>Des actions prioritaires et localisées pour une employabilité renouvelée et un entreprenariat renforcé des femmes africaines</a:t>
            </a:r>
            <a:endParaRPr lang="en-US" sz="2400" cap="none" dirty="0">
              <a:latin typeface="+mn-lt"/>
            </a:endParaRPr>
          </a:p>
        </p:txBody>
      </p:sp>
      <p:pic>
        <p:nvPicPr>
          <p:cNvPr id="8" name="table"/>
          <p:cNvPicPr>
            <a:picLocks noChangeAspect="1"/>
          </p:cNvPicPr>
          <p:nvPr/>
        </p:nvPicPr>
        <p:blipFill>
          <a:blip r:embed="rId2"/>
          <a:stretch>
            <a:fillRect/>
          </a:stretch>
        </p:blipFill>
        <p:spPr>
          <a:xfrm>
            <a:off x="1213581" y="2578917"/>
            <a:ext cx="4495409" cy="3931920"/>
          </a:xfrm>
          <a:prstGeom prst="rect">
            <a:avLst/>
          </a:prstGeom>
        </p:spPr>
      </p:pic>
      <p:pic>
        <p:nvPicPr>
          <p:cNvPr id="9" name="Image 3"/>
          <p:cNvPicPr>
            <a:picLocks noChangeAspect="1"/>
          </p:cNvPicPr>
          <p:nvPr/>
        </p:nvPicPr>
        <p:blipFill>
          <a:blip r:embed="rId3"/>
          <a:stretch>
            <a:fillRect/>
          </a:stretch>
        </p:blipFill>
        <p:spPr>
          <a:xfrm>
            <a:off x="4628127" y="2445539"/>
            <a:ext cx="8127678" cy="4493141"/>
          </a:xfrm>
          <a:prstGeom prst="rect">
            <a:avLst/>
          </a:prstGeom>
        </p:spPr>
      </p:pic>
      <p:pic>
        <p:nvPicPr>
          <p:cNvPr id="10" name="Image 4"/>
          <p:cNvPicPr>
            <a:picLocks noChangeAspect="1"/>
          </p:cNvPicPr>
          <p:nvPr/>
        </p:nvPicPr>
        <p:blipFill>
          <a:blip r:embed="rId4"/>
          <a:stretch>
            <a:fillRect/>
          </a:stretch>
        </p:blipFill>
        <p:spPr>
          <a:xfrm>
            <a:off x="8205933" y="1604705"/>
            <a:ext cx="1359526" cy="1097375"/>
          </a:xfrm>
          <a:prstGeom prst="rect">
            <a:avLst/>
          </a:prstGeom>
        </p:spPr>
      </p:pic>
    </p:spTree>
    <p:extLst>
      <p:ext uri="{BB962C8B-B14F-4D97-AF65-F5344CB8AC3E}">
        <p14:creationId xmlns:p14="http://schemas.microsoft.com/office/powerpoint/2010/main" val="2821669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906650" y="382385"/>
            <a:ext cx="10693831" cy="945195"/>
          </a:xfrm>
        </p:spPr>
        <p:txBody>
          <a:bodyPr>
            <a:noAutofit/>
          </a:bodyPr>
          <a:lstStyle/>
          <a:p>
            <a:pPr algn="ctr"/>
            <a:r>
              <a:rPr lang="fr-FR" sz="2500" dirty="0">
                <a:solidFill>
                  <a:schemeClr val="tx1"/>
                </a:solidFill>
              </a:rPr>
              <a:t>CONTRAINTES à</a:t>
            </a:r>
            <a:r>
              <a:rPr lang="fr-FR" sz="2500" dirty="0" smtClean="0">
                <a:solidFill>
                  <a:schemeClr val="tx1"/>
                </a:solidFill>
              </a:rPr>
              <a:t> </a:t>
            </a:r>
            <a:r>
              <a:rPr lang="fr-FR" sz="2500" dirty="0">
                <a:solidFill>
                  <a:schemeClr val="tx1"/>
                </a:solidFill>
              </a:rPr>
              <a:t>L’EMPLOI ET </a:t>
            </a:r>
            <a:r>
              <a:rPr lang="fr-FR" sz="2500" dirty="0" smtClean="0">
                <a:solidFill>
                  <a:schemeClr val="tx1"/>
                </a:solidFill>
              </a:rPr>
              <a:t>à L’ENTREPRENeuriAT </a:t>
            </a:r>
            <a:r>
              <a:rPr lang="fr-FR" sz="2500" dirty="0">
                <a:solidFill>
                  <a:schemeClr val="tx1"/>
                </a:solidFill>
              </a:rPr>
              <a:t>(auto-emploi) DES FEMMES AFRICAINES ET </a:t>
            </a:r>
            <a:r>
              <a:rPr lang="fr-FR" sz="2500" dirty="0" smtClean="0">
                <a:solidFill>
                  <a:schemeClr val="tx1"/>
                </a:solidFill>
              </a:rPr>
              <a:t>CONSéQUENCES </a:t>
            </a:r>
            <a:r>
              <a:rPr lang="fr-FR" sz="2500" dirty="0">
                <a:solidFill>
                  <a:schemeClr val="tx1"/>
                </a:solidFill>
              </a:rPr>
              <a:t>AGGRAVANTES DU </a:t>
            </a:r>
            <a:r>
              <a:rPr lang="fr-FR" sz="2500" dirty="0" smtClean="0">
                <a:solidFill>
                  <a:schemeClr val="tx1"/>
                </a:solidFill>
              </a:rPr>
              <a:t>COVID-19 </a:t>
            </a:r>
            <a:endParaRPr lang="en-US" sz="2500" dirty="0">
              <a:solidFill>
                <a:schemeClr val="tx1"/>
              </a:solidFill>
            </a:endParaRPr>
          </a:p>
        </p:txBody>
      </p:sp>
      <p:sp>
        <p:nvSpPr>
          <p:cNvPr id="8" name="Freeform: Shape 14">
            <a:extLst>
              <a:ext uri="{FF2B5EF4-FFF2-40B4-BE49-F238E27FC236}">
                <a16:creationId xmlns:a16="http://schemas.microsoft.com/office/drawing/2014/main" xmlns="" id="{533BE807-0EF4-41ED-9907-9F63FE491B8C}"/>
              </a:ext>
            </a:extLst>
          </p:cNvPr>
          <p:cNvSpPr>
            <a:spLocks noGrp="1"/>
          </p:cNvSpPr>
          <p:nvPr>
            <p:ph idx="1"/>
          </p:nvPr>
        </p:nvSpPr>
        <p:spPr>
          <a:xfrm flipH="1">
            <a:off x="273313" y="1955490"/>
            <a:ext cx="4278698" cy="4037013"/>
          </a:xfrm>
          <a:custGeom>
            <a:avLst/>
            <a:gdLst>
              <a:gd name="connsiteX0" fmla="*/ 1341033 w 2667002"/>
              <a:gd name="connsiteY0" fmla="*/ 2667003 h 2667003"/>
              <a:gd name="connsiteX1" fmla="*/ 1511178 w 2667002"/>
              <a:gd name="connsiteY1" fmla="*/ 2655643 h 2667003"/>
              <a:gd name="connsiteX2" fmla="*/ 1554023 w 2667002"/>
              <a:gd name="connsiteY2" fmla="*/ 2426232 h 2667003"/>
              <a:gd name="connsiteX3" fmla="*/ 1691447 w 2667002"/>
              <a:gd name="connsiteY3" fmla="*/ 2389684 h 2667003"/>
              <a:gd name="connsiteX4" fmla="*/ 1845170 w 2667002"/>
              <a:gd name="connsiteY4" fmla="*/ 2568719 h 2667003"/>
              <a:gd name="connsiteX5" fmla="*/ 1996424 w 2667002"/>
              <a:gd name="connsiteY5" fmla="*/ 2494389 h 2667003"/>
              <a:gd name="connsiteX6" fmla="*/ 1948517 w 2667002"/>
              <a:gd name="connsiteY6" fmla="*/ 2262384 h 2667003"/>
              <a:gd name="connsiteX7" fmla="*/ 2073347 w 2667002"/>
              <a:gd name="connsiteY7" fmla="*/ 2166569 h 2667003"/>
              <a:gd name="connsiteX8" fmla="*/ 2282633 w 2667002"/>
              <a:gd name="connsiteY8" fmla="*/ 2271274 h 2667003"/>
              <a:gd name="connsiteX9" fmla="*/ 2393511 w 2667002"/>
              <a:gd name="connsiteY9" fmla="*/ 2142616 h 2667003"/>
              <a:gd name="connsiteX10" fmla="*/ 2262383 w 2667002"/>
              <a:gd name="connsiteY10" fmla="*/ 1949875 h 2667003"/>
              <a:gd name="connsiteX11" fmla="*/ 2333010 w 2667002"/>
              <a:gd name="connsiteY11" fmla="*/ 1827638 h 2667003"/>
              <a:gd name="connsiteX12" fmla="*/ 2566125 w 2667002"/>
              <a:gd name="connsiteY12" fmla="*/ 1843936 h 2667003"/>
              <a:gd name="connsiteX13" fmla="*/ 2620330 w 2667002"/>
              <a:gd name="connsiteY13" fmla="*/ 1683916 h 2667003"/>
              <a:gd name="connsiteX14" fmla="*/ 2426231 w 2667002"/>
              <a:gd name="connsiteY14" fmla="*/ 1555381 h 2667003"/>
              <a:gd name="connsiteX15" fmla="*/ 2446481 w 2667002"/>
              <a:gd name="connsiteY15" fmla="*/ 1400300 h 2667003"/>
              <a:gd name="connsiteX16" fmla="*/ 2667002 w 2667002"/>
              <a:gd name="connsiteY16" fmla="*/ 1325969 h 2667003"/>
              <a:gd name="connsiteX17" fmla="*/ 2655643 w 2667002"/>
              <a:gd name="connsiteY17" fmla="*/ 1155825 h 2667003"/>
              <a:gd name="connsiteX18" fmla="*/ 2426231 w 2667002"/>
              <a:gd name="connsiteY18" fmla="*/ 1112980 h 2667003"/>
              <a:gd name="connsiteX19" fmla="*/ 2389683 w 2667002"/>
              <a:gd name="connsiteY19" fmla="*/ 975555 h 2667003"/>
              <a:gd name="connsiteX20" fmla="*/ 2568718 w 2667002"/>
              <a:gd name="connsiteY20" fmla="*/ 821832 h 2667003"/>
              <a:gd name="connsiteX21" fmla="*/ 2494388 w 2667002"/>
              <a:gd name="connsiteY21" fmla="*/ 670578 h 2667003"/>
              <a:gd name="connsiteX22" fmla="*/ 2262383 w 2667002"/>
              <a:gd name="connsiteY22" fmla="*/ 718485 h 2667003"/>
              <a:gd name="connsiteX23" fmla="*/ 2167927 w 2667002"/>
              <a:gd name="connsiteY23" fmla="*/ 593655 h 2667003"/>
              <a:gd name="connsiteX24" fmla="*/ 2271273 w 2667002"/>
              <a:gd name="connsiteY24" fmla="*/ 384369 h 2667003"/>
              <a:gd name="connsiteX25" fmla="*/ 2142615 w 2667002"/>
              <a:gd name="connsiteY25" fmla="*/ 273491 h 2667003"/>
              <a:gd name="connsiteX26" fmla="*/ 1951110 w 2667002"/>
              <a:gd name="connsiteY26" fmla="*/ 404619 h 2667003"/>
              <a:gd name="connsiteX27" fmla="*/ 1827637 w 2667002"/>
              <a:gd name="connsiteY27" fmla="*/ 333993 h 2667003"/>
              <a:gd name="connsiteX28" fmla="*/ 1845170 w 2667002"/>
              <a:gd name="connsiteY28" fmla="*/ 100877 h 2667003"/>
              <a:gd name="connsiteX29" fmla="*/ 1683916 w 2667002"/>
              <a:gd name="connsiteY29" fmla="*/ 46672 h 2667003"/>
              <a:gd name="connsiteX30" fmla="*/ 1555381 w 2667002"/>
              <a:gd name="connsiteY30" fmla="*/ 240771 h 2667003"/>
              <a:gd name="connsiteX31" fmla="*/ 1400300 w 2667002"/>
              <a:gd name="connsiteY31" fmla="*/ 220521 h 2667003"/>
              <a:gd name="connsiteX32" fmla="*/ 1325969 w 2667002"/>
              <a:gd name="connsiteY32" fmla="*/ 0 h 2667003"/>
              <a:gd name="connsiteX33" fmla="*/ 1157059 w 2667002"/>
              <a:gd name="connsiteY33" fmla="*/ 11359 h 2667003"/>
              <a:gd name="connsiteX34" fmla="*/ 1114214 w 2667002"/>
              <a:gd name="connsiteY34" fmla="*/ 240771 h 2667003"/>
              <a:gd name="connsiteX35" fmla="*/ 975555 w 2667002"/>
              <a:gd name="connsiteY35" fmla="*/ 277319 h 2667003"/>
              <a:gd name="connsiteX36" fmla="*/ 823067 w 2667002"/>
              <a:gd name="connsiteY36" fmla="*/ 98284 h 2667003"/>
              <a:gd name="connsiteX37" fmla="*/ 670578 w 2667002"/>
              <a:gd name="connsiteY37" fmla="*/ 172615 h 2667003"/>
              <a:gd name="connsiteX38" fmla="*/ 718486 w 2667002"/>
              <a:gd name="connsiteY38" fmla="*/ 404619 h 2667003"/>
              <a:gd name="connsiteX39" fmla="*/ 593655 w 2667002"/>
              <a:gd name="connsiteY39" fmla="*/ 499076 h 2667003"/>
              <a:gd name="connsiteX40" fmla="*/ 384369 w 2667002"/>
              <a:gd name="connsiteY40" fmla="*/ 395729 h 2667003"/>
              <a:gd name="connsiteX41" fmla="*/ 273491 w 2667002"/>
              <a:gd name="connsiteY41" fmla="*/ 524387 h 2667003"/>
              <a:gd name="connsiteX42" fmla="*/ 405854 w 2667002"/>
              <a:gd name="connsiteY42" fmla="*/ 715893 h 2667003"/>
              <a:gd name="connsiteX43" fmla="*/ 333993 w 2667002"/>
              <a:gd name="connsiteY43" fmla="*/ 839365 h 2667003"/>
              <a:gd name="connsiteX44" fmla="*/ 102112 w 2667002"/>
              <a:gd name="connsiteY44" fmla="*/ 821832 h 2667003"/>
              <a:gd name="connsiteX45" fmla="*/ 46673 w 2667002"/>
              <a:gd name="connsiteY45" fmla="*/ 983087 h 2667003"/>
              <a:gd name="connsiteX46" fmla="*/ 242006 w 2667002"/>
              <a:gd name="connsiteY46" fmla="*/ 1111622 h 2667003"/>
              <a:gd name="connsiteX47" fmla="*/ 220522 w 2667002"/>
              <a:gd name="connsiteY47" fmla="*/ 1266703 h 2667003"/>
              <a:gd name="connsiteX48" fmla="*/ 0 w 2667002"/>
              <a:gd name="connsiteY48" fmla="*/ 1341034 h 2667003"/>
              <a:gd name="connsiteX49" fmla="*/ 11360 w 2667002"/>
              <a:gd name="connsiteY49" fmla="*/ 1509944 h 2667003"/>
              <a:gd name="connsiteX50" fmla="*/ 240771 w 2667002"/>
              <a:gd name="connsiteY50" fmla="*/ 1554023 h 2667003"/>
              <a:gd name="connsiteX51" fmla="*/ 278554 w 2667002"/>
              <a:gd name="connsiteY51" fmla="*/ 1691448 h 2667003"/>
              <a:gd name="connsiteX52" fmla="*/ 98284 w 2667002"/>
              <a:gd name="connsiteY52" fmla="*/ 1843936 h 2667003"/>
              <a:gd name="connsiteX53" fmla="*/ 173973 w 2667002"/>
              <a:gd name="connsiteY53" fmla="*/ 1996425 h 2667003"/>
              <a:gd name="connsiteX54" fmla="*/ 404619 w 2667002"/>
              <a:gd name="connsiteY54" fmla="*/ 1948518 h 2667003"/>
              <a:gd name="connsiteX55" fmla="*/ 500433 w 2667002"/>
              <a:gd name="connsiteY55" fmla="*/ 2073348 h 2667003"/>
              <a:gd name="connsiteX56" fmla="*/ 395729 w 2667002"/>
              <a:gd name="connsiteY56" fmla="*/ 2282634 h 2667003"/>
              <a:gd name="connsiteX57" fmla="*/ 524387 w 2667002"/>
              <a:gd name="connsiteY57" fmla="*/ 2393512 h 2667003"/>
              <a:gd name="connsiteX58" fmla="*/ 717127 w 2667002"/>
              <a:gd name="connsiteY58" fmla="*/ 2261149 h 2667003"/>
              <a:gd name="connsiteX59" fmla="*/ 840723 w 2667002"/>
              <a:gd name="connsiteY59" fmla="*/ 2333010 h 2667003"/>
              <a:gd name="connsiteX60" fmla="*/ 823067 w 2667002"/>
              <a:gd name="connsiteY60" fmla="*/ 2564891 h 2667003"/>
              <a:gd name="connsiteX61" fmla="*/ 983087 w 2667002"/>
              <a:gd name="connsiteY61" fmla="*/ 2620331 h 2667003"/>
              <a:gd name="connsiteX62" fmla="*/ 1111621 w 2667002"/>
              <a:gd name="connsiteY62" fmla="*/ 2426232 h 2667003"/>
              <a:gd name="connsiteX63" fmla="*/ 1266703 w 2667002"/>
              <a:gd name="connsiteY63" fmla="*/ 2446481 h 2667003"/>
              <a:gd name="connsiteX64" fmla="*/ 1341033 w 2667002"/>
              <a:gd name="connsiteY64" fmla="*/ 2667003 h 266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67002" h="2667003">
                <a:moveTo>
                  <a:pt x="1341033" y="2667003"/>
                </a:moveTo>
                <a:cubicBezTo>
                  <a:pt x="1511178" y="2655643"/>
                  <a:pt x="1511178" y="2655643"/>
                  <a:pt x="1511178" y="2655643"/>
                </a:cubicBezTo>
                <a:cubicBezTo>
                  <a:pt x="1554023" y="2426232"/>
                  <a:pt x="1554023" y="2426232"/>
                  <a:pt x="1554023" y="2426232"/>
                </a:cubicBezTo>
                <a:cubicBezTo>
                  <a:pt x="1599461" y="2417465"/>
                  <a:pt x="1646133" y="2404871"/>
                  <a:pt x="1691447" y="2389684"/>
                </a:cubicBezTo>
                <a:cubicBezTo>
                  <a:pt x="1845170" y="2568719"/>
                  <a:pt x="1845170" y="2568719"/>
                  <a:pt x="1845170" y="2568719"/>
                </a:cubicBezTo>
                <a:cubicBezTo>
                  <a:pt x="1996424" y="2494389"/>
                  <a:pt x="1996424" y="2494389"/>
                  <a:pt x="1996424" y="2494389"/>
                </a:cubicBezTo>
                <a:cubicBezTo>
                  <a:pt x="1948517" y="2262384"/>
                  <a:pt x="1948517" y="2262384"/>
                  <a:pt x="1948517" y="2262384"/>
                </a:cubicBezTo>
                <a:cubicBezTo>
                  <a:pt x="1992720" y="2233368"/>
                  <a:pt x="2034330" y="2201882"/>
                  <a:pt x="2073347" y="2166569"/>
                </a:cubicBezTo>
                <a:cubicBezTo>
                  <a:pt x="2282633" y="2271274"/>
                  <a:pt x="2282633" y="2271274"/>
                  <a:pt x="2282633" y="2271274"/>
                </a:cubicBezTo>
                <a:cubicBezTo>
                  <a:pt x="2393511" y="2142616"/>
                  <a:pt x="2393511" y="2142616"/>
                  <a:pt x="2393511" y="2142616"/>
                </a:cubicBezTo>
                <a:cubicBezTo>
                  <a:pt x="2262383" y="1949875"/>
                  <a:pt x="2262383" y="1949875"/>
                  <a:pt x="2262383" y="1949875"/>
                </a:cubicBezTo>
                <a:cubicBezTo>
                  <a:pt x="2288930" y="1910735"/>
                  <a:pt x="2311525" y="1869124"/>
                  <a:pt x="2333010" y="1827638"/>
                </a:cubicBezTo>
                <a:cubicBezTo>
                  <a:pt x="2566125" y="1843936"/>
                  <a:pt x="2566125" y="1843936"/>
                  <a:pt x="2566125" y="1843936"/>
                </a:cubicBezTo>
                <a:cubicBezTo>
                  <a:pt x="2620330" y="1683916"/>
                  <a:pt x="2620330" y="1683916"/>
                  <a:pt x="2620330" y="1683916"/>
                </a:cubicBezTo>
                <a:cubicBezTo>
                  <a:pt x="2426231" y="1555381"/>
                  <a:pt x="2426231" y="1555381"/>
                  <a:pt x="2426231" y="1555381"/>
                </a:cubicBezTo>
                <a:cubicBezTo>
                  <a:pt x="2436356" y="1503646"/>
                  <a:pt x="2442653" y="1452035"/>
                  <a:pt x="2446481" y="1400300"/>
                </a:cubicBezTo>
                <a:cubicBezTo>
                  <a:pt x="2667002" y="1325969"/>
                  <a:pt x="2667002" y="1325969"/>
                  <a:pt x="2667002" y="1325969"/>
                </a:cubicBezTo>
                <a:cubicBezTo>
                  <a:pt x="2655643" y="1155825"/>
                  <a:pt x="2655643" y="1155825"/>
                  <a:pt x="2655643" y="1155825"/>
                </a:cubicBezTo>
                <a:cubicBezTo>
                  <a:pt x="2426231" y="1112980"/>
                  <a:pt x="2426231" y="1112980"/>
                  <a:pt x="2426231" y="1112980"/>
                </a:cubicBezTo>
                <a:cubicBezTo>
                  <a:pt x="2417465" y="1067542"/>
                  <a:pt x="2404870" y="1020869"/>
                  <a:pt x="2389683" y="975555"/>
                </a:cubicBezTo>
                <a:cubicBezTo>
                  <a:pt x="2568718" y="821832"/>
                  <a:pt x="2568718" y="821832"/>
                  <a:pt x="2568718" y="821832"/>
                </a:cubicBezTo>
                <a:cubicBezTo>
                  <a:pt x="2494388" y="670578"/>
                  <a:pt x="2494388" y="670578"/>
                  <a:pt x="2494388" y="670578"/>
                </a:cubicBezTo>
                <a:cubicBezTo>
                  <a:pt x="2262383" y="718485"/>
                  <a:pt x="2262383" y="718485"/>
                  <a:pt x="2262383" y="718485"/>
                </a:cubicBezTo>
                <a:cubicBezTo>
                  <a:pt x="2233367" y="674282"/>
                  <a:pt x="2201882" y="632672"/>
                  <a:pt x="2167927" y="593655"/>
                </a:cubicBezTo>
                <a:cubicBezTo>
                  <a:pt x="2271273" y="384369"/>
                  <a:pt x="2271273" y="384369"/>
                  <a:pt x="2271273" y="384369"/>
                </a:cubicBezTo>
                <a:cubicBezTo>
                  <a:pt x="2142615" y="273491"/>
                  <a:pt x="2142615" y="273491"/>
                  <a:pt x="2142615" y="273491"/>
                </a:cubicBezTo>
                <a:cubicBezTo>
                  <a:pt x="1951110" y="404619"/>
                  <a:pt x="1951110" y="404619"/>
                  <a:pt x="1951110" y="404619"/>
                </a:cubicBezTo>
                <a:cubicBezTo>
                  <a:pt x="1910734" y="379430"/>
                  <a:pt x="1869124" y="355477"/>
                  <a:pt x="1827637" y="333993"/>
                </a:cubicBezTo>
                <a:cubicBezTo>
                  <a:pt x="1845170" y="100877"/>
                  <a:pt x="1845170" y="100877"/>
                  <a:pt x="1845170" y="100877"/>
                </a:cubicBezTo>
                <a:cubicBezTo>
                  <a:pt x="1683916" y="46672"/>
                  <a:pt x="1683916" y="46672"/>
                  <a:pt x="1683916" y="46672"/>
                </a:cubicBezTo>
                <a:cubicBezTo>
                  <a:pt x="1555381" y="240771"/>
                  <a:pt x="1555381" y="240771"/>
                  <a:pt x="1555381" y="240771"/>
                </a:cubicBezTo>
                <a:cubicBezTo>
                  <a:pt x="1504881" y="230646"/>
                  <a:pt x="1452035" y="224349"/>
                  <a:pt x="1400300" y="220521"/>
                </a:cubicBezTo>
                <a:cubicBezTo>
                  <a:pt x="1325969" y="0"/>
                  <a:pt x="1325969" y="0"/>
                  <a:pt x="1325969" y="0"/>
                </a:cubicBezTo>
                <a:cubicBezTo>
                  <a:pt x="1157059" y="11359"/>
                  <a:pt x="1157059" y="11359"/>
                  <a:pt x="1157059" y="11359"/>
                </a:cubicBezTo>
                <a:cubicBezTo>
                  <a:pt x="1114214" y="240771"/>
                  <a:pt x="1114214" y="240771"/>
                  <a:pt x="1114214" y="240771"/>
                </a:cubicBezTo>
                <a:cubicBezTo>
                  <a:pt x="1067542" y="249537"/>
                  <a:pt x="1020869" y="262132"/>
                  <a:pt x="975555" y="277319"/>
                </a:cubicBezTo>
                <a:cubicBezTo>
                  <a:pt x="823067" y="98284"/>
                  <a:pt x="823067" y="98284"/>
                  <a:pt x="823067" y="98284"/>
                </a:cubicBezTo>
                <a:cubicBezTo>
                  <a:pt x="670578" y="172615"/>
                  <a:pt x="670578" y="172615"/>
                  <a:pt x="670578" y="172615"/>
                </a:cubicBezTo>
                <a:cubicBezTo>
                  <a:pt x="718486" y="404619"/>
                  <a:pt x="718486" y="404619"/>
                  <a:pt x="718486" y="404619"/>
                </a:cubicBezTo>
                <a:cubicBezTo>
                  <a:pt x="674282" y="433635"/>
                  <a:pt x="632672" y="465121"/>
                  <a:pt x="593655" y="499076"/>
                </a:cubicBezTo>
                <a:cubicBezTo>
                  <a:pt x="384369" y="395729"/>
                  <a:pt x="384369" y="395729"/>
                  <a:pt x="384369" y="395729"/>
                </a:cubicBezTo>
                <a:cubicBezTo>
                  <a:pt x="273491" y="524387"/>
                  <a:pt x="273491" y="524387"/>
                  <a:pt x="273491" y="524387"/>
                </a:cubicBezTo>
                <a:cubicBezTo>
                  <a:pt x="405854" y="715893"/>
                  <a:pt x="405854" y="715893"/>
                  <a:pt x="405854" y="715893"/>
                </a:cubicBezTo>
                <a:cubicBezTo>
                  <a:pt x="379431" y="756268"/>
                  <a:pt x="355477" y="797879"/>
                  <a:pt x="333993" y="839365"/>
                </a:cubicBezTo>
                <a:cubicBezTo>
                  <a:pt x="102112" y="821832"/>
                  <a:pt x="102112" y="821832"/>
                  <a:pt x="102112" y="821832"/>
                </a:cubicBezTo>
                <a:cubicBezTo>
                  <a:pt x="46673" y="983087"/>
                  <a:pt x="46673" y="983087"/>
                  <a:pt x="46673" y="983087"/>
                </a:cubicBezTo>
                <a:cubicBezTo>
                  <a:pt x="242006" y="1111622"/>
                  <a:pt x="242006" y="1111622"/>
                  <a:pt x="242006" y="1111622"/>
                </a:cubicBezTo>
                <a:cubicBezTo>
                  <a:pt x="230646" y="1163357"/>
                  <a:pt x="224349" y="1214968"/>
                  <a:pt x="220522" y="1266703"/>
                </a:cubicBezTo>
                <a:cubicBezTo>
                  <a:pt x="0" y="1341034"/>
                  <a:pt x="0" y="1341034"/>
                  <a:pt x="0" y="1341034"/>
                </a:cubicBezTo>
                <a:cubicBezTo>
                  <a:pt x="11360" y="1509944"/>
                  <a:pt x="11360" y="1509944"/>
                  <a:pt x="11360" y="1509944"/>
                </a:cubicBezTo>
                <a:cubicBezTo>
                  <a:pt x="240771" y="1554023"/>
                  <a:pt x="240771" y="1554023"/>
                  <a:pt x="240771" y="1554023"/>
                </a:cubicBezTo>
                <a:cubicBezTo>
                  <a:pt x="250772" y="1599461"/>
                  <a:pt x="262132" y="1646134"/>
                  <a:pt x="278554" y="1691448"/>
                </a:cubicBezTo>
                <a:cubicBezTo>
                  <a:pt x="98284" y="1843936"/>
                  <a:pt x="98284" y="1843936"/>
                  <a:pt x="98284" y="1843936"/>
                </a:cubicBezTo>
                <a:cubicBezTo>
                  <a:pt x="173973" y="1996425"/>
                  <a:pt x="173973" y="1996425"/>
                  <a:pt x="173973" y="1996425"/>
                </a:cubicBezTo>
                <a:cubicBezTo>
                  <a:pt x="404619" y="1948518"/>
                  <a:pt x="404619" y="1948518"/>
                  <a:pt x="404619" y="1948518"/>
                </a:cubicBezTo>
                <a:cubicBezTo>
                  <a:pt x="433635" y="1992721"/>
                  <a:pt x="465120" y="2034331"/>
                  <a:pt x="500433" y="2073348"/>
                </a:cubicBezTo>
                <a:cubicBezTo>
                  <a:pt x="395729" y="2282634"/>
                  <a:pt x="395729" y="2282634"/>
                  <a:pt x="395729" y="2282634"/>
                </a:cubicBezTo>
                <a:cubicBezTo>
                  <a:pt x="524387" y="2393512"/>
                  <a:pt x="524387" y="2393512"/>
                  <a:pt x="524387" y="2393512"/>
                </a:cubicBezTo>
                <a:cubicBezTo>
                  <a:pt x="717127" y="2261149"/>
                  <a:pt x="717127" y="2261149"/>
                  <a:pt x="717127" y="2261149"/>
                </a:cubicBezTo>
                <a:cubicBezTo>
                  <a:pt x="756268" y="2287573"/>
                  <a:pt x="797878" y="2311526"/>
                  <a:pt x="840723" y="2333010"/>
                </a:cubicBezTo>
                <a:cubicBezTo>
                  <a:pt x="823067" y="2564891"/>
                  <a:pt x="823067" y="2564891"/>
                  <a:pt x="823067" y="2564891"/>
                </a:cubicBezTo>
                <a:cubicBezTo>
                  <a:pt x="983087" y="2620331"/>
                  <a:pt x="983087" y="2620331"/>
                  <a:pt x="983087" y="2620331"/>
                </a:cubicBezTo>
                <a:cubicBezTo>
                  <a:pt x="1111621" y="2426232"/>
                  <a:pt x="1111621" y="2426232"/>
                  <a:pt x="1111621" y="2426232"/>
                </a:cubicBezTo>
                <a:cubicBezTo>
                  <a:pt x="1163356" y="2436357"/>
                  <a:pt x="1214968" y="2442654"/>
                  <a:pt x="1266703" y="2446481"/>
                </a:cubicBezTo>
                <a:cubicBezTo>
                  <a:pt x="1341033" y="2667003"/>
                  <a:pt x="1341033" y="2667003"/>
                  <a:pt x="1341033" y="2667003"/>
                </a:cubicBezTo>
                <a:close/>
              </a:path>
            </a:pathLst>
          </a:custGeom>
          <a:solidFill>
            <a:schemeClr val="accent1">
              <a:lumMod val="60000"/>
              <a:lumOff val="40000"/>
            </a:schemeClr>
          </a:solidFill>
          <a:ln w="12700" cap="flat">
            <a:noFill/>
            <a:miter lim="400000"/>
          </a:ln>
          <a:effectLst/>
        </p:spPr>
        <p:txBody>
          <a:bodyPr vert="horz" wrap="square" lIns="45715" tIns="45715" rIns="45715" bIns="45715" numCol="1" rtlCol="0" anchor="t">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fr-FR" dirty="0"/>
          </a:p>
          <a:p>
            <a:pPr marL="0" indent="0" algn="ctr">
              <a:buNone/>
            </a:pPr>
            <a:r>
              <a:rPr lang="fr-FR" b="1" dirty="0">
                <a:latin typeface="Times New Roman" panose="02020603050405020304" pitchFamily="18" charset="0"/>
                <a:cs typeface="Times New Roman" panose="02020603050405020304" pitchFamily="18" charset="0"/>
              </a:rPr>
              <a:t>A</a:t>
            </a:r>
            <a:r>
              <a:rPr lang="fr-FR" b="1" dirty="0" smtClean="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ce jour, bien que </a:t>
            </a:r>
            <a:r>
              <a:rPr lang="fr-FR" b="1" dirty="0" smtClean="0">
                <a:latin typeface="Times New Roman" panose="02020603050405020304" pitchFamily="18" charset="0"/>
                <a:cs typeface="Times New Roman" panose="02020603050405020304" pitchFamily="18" charset="0"/>
              </a:rPr>
              <a:t>le taux d’activités des </a:t>
            </a:r>
            <a:r>
              <a:rPr lang="fr-FR" b="1" dirty="0">
                <a:latin typeface="Times New Roman" panose="02020603050405020304" pitchFamily="18" charset="0"/>
                <a:cs typeface="Times New Roman" panose="02020603050405020304" pitchFamily="18" charset="0"/>
              </a:rPr>
              <a:t>femmes </a:t>
            </a:r>
            <a:r>
              <a:rPr lang="fr-FR" b="1" dirty="0" smtClean="0">
                <a:latin typeface="Times New Roman" panose="02020603050405020304" pitchFamily="18" charset="0"/>
                <a:cs typeface="Times New Roman" panose="02020603050405020304" pitchFamily="18" charset="0"/>
              </a:rPr>
              <a:t>africaines soit de 61,9% (NU), </a:t>
            </a:r>
            <a:r>
              <a:rPr lang="fr-FR" b="1" dirty="0">
                <a:latin typeface="Times New Roman" panose="02020603050405020304" pitchFamily="18" charset="0"/>
                <a:cs typeface="Times New Roman" panose="02020603050405020304" pitchFamily="18" charset="0"/>
              </a:rPr>
              <a:t>elles n’occupent que 20% des emplois salariés. Autrement dit, </a:t>
            </a:r>
            <a:r>
              <a:rPr lang="fr-FR" b="1" dirty="0" smtClean="0">
                <a:latin typeface="Times New Roman" panose="02020603050405020304" pitchFamily="18" charset="0"/>
                <a:cs typeface="Times New Roman" panose="02020603050405020304" pitchFamily="18" charset="0"/>
              </a:rPr>
              <a:t>+ de 40% </a:t>
            </a:r>
            <a:r>
              <a:rPr lang="fr-FR" b="1" dirty="0">
                <a:latin typeface="Times New Roman" panose="02020603050405020304" pitchFamily="18" charset="0"/>
                <a:cs typeface="Times New Roman" panose="02020603050405020304" pitchFamily="18" charset="0"/>
              </a:rPr>
              <a:t>des femmes actives se trouvent dans </a:t>
            </a:r>
            <a:r>
              <a:rPr lang="fr-FR" b="1" dirty="0" smtClean="0">
                <a:latin typeface="Times New Roman" panose="02020603050405020304" pitchFamily="18" charset="0"/>
                <a:cs typeface="Times New Roman" panose="02020603050405020304" pitchFamily="18" charset="0"/>
              </a:rPr>
              <a:t>des </a:t>
            </a:r>
            <a:r>
              <a:rPr lang="fr-FR" b="1" dirty="0">
                <a:latin typeface="Times New Roman" panose="02020603050405020304" pitchFamily="18" charset="0"/>
                <a:cs typeface="Times New Roman" panose="02020603050405020304" pitchFamily="18" charset="0"/>
              </a:rPr>
              <a:t>emplois informels et vulnérables. </a:t>
            </a:r>
            <a:r>
              <a:rPr lang="fr-FR" b="1" dirty="0" smtClean="0">
                <a:latin typeface="Times New Roman" panose="02020603050405020304" pitchFamily="18" charset="0"/>
                <a:cs typeface="Times New Roman" panose="02020603050405020304" pitchFamily="18" charset="0"/>
              </a:rPr>
              <a:t>Un des risques est de subir une </a:t>
            </a:r>
            <a:r>
              <a:rPr lang="fr-FR" b="1" dirty="0">
                <a:latin typeface="Times New Roman" panose="02020603050405020304" pitchFamily="18" charset="0"/>
                <a:cs typeface="Times New Roman" panose="02020603050405020304" pitchFamily="18" charset="0"/>
              </a:rPr>
              <a:t>grande précarité en cas de difficultés </a:t>
            </a:r>
            <a:r>
              <a:rPr lang="fr-FR" b="1" dirty="0" smtClean="0">
                <a:latin typeface="Times New Roman" panose="02020603050405020304" pitchFamily="18" charset="0"/>
                <a:cs typeface="Times New Roman" panose="02020603050405020304" pitchFamily="18" charset="0"/>
              </a:rPr>
              <a:t>économiques, telle que vécues </a:t>
            </a:r>
            <a:r>
              <a:rPr lang="fr-FR" b="1" dirty="0">
                <a:latin typeface="Times New Roman" panose="02020603050405020304" pitchFamily="18" charset="0"/>
                <a:cs typeface="Times New Roman" panose="02020603050405020304" pitchFamily="18" charset="0"/>
              </a:rPr>
              <a:t>durant </a:t>
            </a:r>
            <a:r>
              <a:rPr lang="fr-FR" b="1" dirty="0" smtClean="0">
                <a:latin typeface="Times New Roman" panose="02020603050405020304" pitchFamily="18" charset="0"/>
                <a:cs typeface="Times New Roman" panose="02020603050405020304" pitchFamily="18" charset="0"/>
              </a:rPr>
              <a:t>cette crise</a:t>
            </a:r>
            <a:r>
              <a:rPr lang="fr-FR" b="1" dirty="0">
                <a:latin typeface="Times New Roman" panose="02020603050405020304" pitchFamily="18" charset="0"/>
                <a:cs typeface="Times New Roman" panose="02020603050405020304" pitchFamily="18" charset="0"/>
              </a:rPr>
              <a:t> du Covid-19 </a:t>
            </a:r>
          </a:p>
        </p:txBody>
      </p:sp>
      <p:sp>
        <p:nvSpPr>
          <p:cNvPr id="9" name="Freeform: Shape 14">
            <a:extLst>
              <a:ext uri="{FF2B5EF4-FFF2-40B4-BE49-F238E27FC236}">
                <a16:creationId xmlns:a16="http://schemas.microsoft.com/office/drawing/2014/main" xmlns="" id="{533BE807-0EF4-41ED-9907-9F63FE491B8C}"/>
              </a:ext>
            </a:extLst>
          </p:cNvPr>
          <p:cNvSpPr>
            <a:spLocks noGrp="1"/>
          </p:cNvSpPr>
          <p:nvPr/>
        </p:nvSpPr>
        <p:spPr>
          <a:xfrm rot="21087204">
            <a:off x="4485854" y="1665940"/>
            <a:ext cx="4165440" cy="3777622"/>
          </a:xfrm>
          <a:custGeom>
            <a:avLst/>
            <a:gdLst>
              <a:gd name="connsiteX0" fmla="*/ 1341033 w 2667002"/>
              <a:gd name="connsiteY0" fmla="*/ 2667003 h 2667003"/>
              <a:gd name="connsiteX1" fmla="*/ 1511178 w 2667002"/>
              <a:gd name="connsiteY1" fmla="*/ 2655643 h 2667003"/>
              <a:gd name="connsiteX2" fmla="*/ 1554023 w 2667002"/>
              <a:gd name="connsiteY2" fmla="*/ 2426232 h 2667003"/>
              <a:gd name="connsiteX3" fmla="*/ 1691447 w 2667002"/>
              <a:gd name="connsiteY3" fmla="*/ 2389684 h 2667003"/>
              <a:gd name="connsiteX4" fmla="*/ 1845170 w 2667002"/>
              <a:gd name="connsiteY4" fmla="*/ 2568719 h 2667003"/>
              <a:gd name="connsiteX5" fmla="*/ 1996424 w 2667002"/>
              <a:gd name="connsiteY5" fmla="*/ 2494389 h 2667003"/>
              <a:gd name="connsiteX6" fmla="*/ 1948517 w 2667002"/>
              <a:gd name="connsiteY6" fmla="*/ 2262384 h 2667003"/>
              <a:gd name="connsiteX7" fmla="*/ 2073347 w 2667002"/>
              <a:gd name="connsiteY7" fmla="*/ 2166569 h 2667003"/>
              <a:gd name="connsiteX8" fmla="*/ 2282633 w 2667002"/>
              <a:gd name="connsiteY8" fmla="*/ 2271274 h 2667003"/>
              <a:gd name="connsiteX9" fmla="*/ 2393511 w 2667002"/>
              <a:gd name="connsiteY9" fmla="*/ 2142616 h 2667003"/>
              <a:gd name="connsiteX10" fmla="*/ 2262383 w 2667002"/>
              <a:gd name="connsiteY10" fmla="*/ 1949875 h 2667003"/>
              <a:gd name="connsiteX11" fmla="*/ 2333010 w 2667002"/>
              <a:gd name="connsiteY11" fmla="*/ 1827638 h 2667003"/>
              <a:gd name="connsiteX12" fmla="*/ 2566125 w 2667002"/>
              <a:gd name="connsiteY12" fmla="*/ 1843936 h 2667003"/>
              <a:gd name="connsiteX13" fmla="*/ 2620330 w 2667002"/>
              <a:gd name="connsiteY13" fmla="*/ 1683916 h 2667003"/>
              <a:gd name="connsiteX14" fmla="*/ 2426231 w 2667002"/>
              <a:gd name="connsiteY14" fmla="*/ 1555381 h 2667003"/>
              <a:gd name="connsiteX15" fmla="*/ 2446481 w 2667002"/>
              <a:gd name="connsiteY15" fmla="*/ 1400300 h 2667003"/>
              <a:gd name="connsiteX16" fmla="*/ 2667002 w 2667002"/>
              <a:gd name="connsiteY16" fmla="*/ 1325969 h 2667003"/>
              <a:gd name="connsiteX17" fmla="*/ 2655643 w 2667002"/>
              <a:gd name="connsiteY17" fmla="*/ 1155825 h 2667003"/>
              <a:gd name="connsiteX18" fmla="*/ 2426231 w 2667002"/>
              <a:gd name="connsiteY18" fmla="*/ 1112980 h 2667003"/>
              <a:gd name="connsiteX19" fmla="*/ 2389683 w 2667002"/>
              <a:gd name="connsiteY19" fmla="*/ 975555 h 2667003"/>
              <a:gd name="connsiteX20" fmla="*/ 2568718 w 2667002"/>
              <a:gd name="connsiteY20" fmla="*/ 821832 h 2667003"/>
              <a:gd name="connsiteX21" fmla="*/ 2494388 w 2667002"/>
              <a:gd name="connsiteY21" fmla="*/ 670578 h 2667003"/>
              <a:gd name="connsiteX22" fmla="*/ 2262383 w 2667002"/>
              <a:gd name="connsiteY22" fmla="*/ 718485 h 2667003"/>
              <a:gd name="connsiteX23" fmla="*/ 2167927 w 2667002"/>
              <a:gd name="connsiteY23" fmla="*/ 593655 h 2667003"/>
              <a:gd name="connsiteX24" fmla="*/ 2271273 w 2667002"/>
              <a:gd name="connsiteY24" fmla="*/ 384369 h 2667003"/>
              <a:gd name="connsiteX25" fmla="*/ 2142615 w 2667002"/>
              <a:gd name="connsiteY25" fmla="*/ 273491 h 2667003"/>
              <a:gd name="connsiteX26" fmla="*/ 1951110 w 2667002"/>
              <a:gd name="connsiteY26" fmla="*/ 404619 h 2667003"/>
              <a:gd name="connsiteX27" fmla="*/ 1827637 w 2667002"/>
              <a:gd name="connsiteY27" fmla="*/ 333993 h 2667003"/>
              <a:gd name="connsiteX28" fmla="*/ 1845170 w 2667002"/>
              <a:gd name="connsiteY28" fmla="*/ 100877 h 2667003"/>
              <a:gd name="connsiteX29" fmla="*/ 1683916 w 2667002"/>
              <a:gd name="connsiteY29" fmla="*/ 46672 h 2667003"/>
              <a:gd name="connsiteX30" fmla="*/ 1555381 w 2667002"/>
              <a:gd name="connsiteY30" fmla="*/ 240771 h 2667003"/>
              <a:gd name="connsiteX31" fmla="*/ 1400300 w 2667002"/>
              <a:gd name="connsiteY31" fmla="*/ 220521 h 2667003"/>
              <a:gd name="connsiteX32" fmla="*/ 1325969 w 2667002"/>
              <a:gd name="connsiteY32" fmla="*/ 0 h 2667003"/>
              <a:gd name="connsiteX33" fmla="*/ 1157059 w 2667002"/>
              <a:gd name="connsiteY33" fmla="*/ 11359 h 2667003"/>
              <a:gd name="connsiteX34" fmla="*/ 1114214 w 2667002"/>
              <a:gd name="connsiteY34" fmla="*/ 240771 h 2667003"/>
              <a:gd name="connsiteX35" fmla="*/ 975555 w 2667002"/>
              <a:gd name="connsiteY35" fmla="*/ 277319 h 2667003"/>
              <a:gd name="connsiteX36" fmla="*/ 823067 w 2667002"/>
              <a:gd name="connsiteY36" fmla="*/ 98284 h 2667003"/>
              <a:gd name="connsiteX37" fmla="*/ 670578 w 2667002"/>
              <a:gd name="connsiteY37" fmla="*/ 172615 h 2667003"/>
              <a:gd name="connsiteX38" fmla="*/ 718486 w 2667002"/>
              <a:gd name="connsiteY38" fmla="*/ 404619 h 2667003"/>
              <a:gd name="connsiteX39" fmla="*/ 593655 w 2667002"/>
              <a:gd name="connsiteY39" fmla="*/ 499076 h 2667003"/>
              <a:gd name="connsiteX40" fmla="*/ 384369 w 2667002"/>
              <a:gd name="connsiteY40" fmla="*/ 395729 h 2667003"/>
              <a:gd name="connsiteX41" fmla="*/ 273491 w 2667002"/>
              <a:gd name="connsiteY41" fmla="*/ 524387 h 2667003"/>
              <a:gd name="connsiteX42" fmla="*/ 405854 w 2667002"/>
              <a:gd name="connsiteY42" fmla="*/ 715893 h 2667003"/>
              <a:gd name="connsiteX43" fmla="*/ 333993 w 2667002"/>
              <a:gd name="connsiteY43" fmla="*/ 839365 h 2667003"/>
              <a:gd name="connsiteX44" fmla="*/ 102112 w 2667002"/>
              <a:gd name="connsiteY44" fmla="*/ 821832 h 2667003"/>
              <a:gd name="connsiteX45" fmla="*/ 46673 w 2667002"/>
              <a:gd name="connsiteY45" fmla="*/ 983087 h 2667003"/>
              <a:gd name="connsiteX46" fmla="*/ 242006 w 2667002"/>
              <a:gd name="connsiteY46" fmla="*/ 1111622 h 2667003"/>
              <a:gd name="connsiteX47" fmla="*/ 220522 w 2667002"/>
              <a:gd name="connsiteY47" fmla="*/ 1266703 h 2667003"/>
              <a:gd name="connsiteX48" fmla="*/ 0 w 2667002"/>
              <a:gd name="connsiteY48" fmla="*/ 1341034 h 2667003"/>
              <a:gd name="connsiteX49" fmla="*/ 11360 w 2667002"/>
              <a:gd name="connsiteY49" fmla="*/ 1509944 h 2667003"/>
              <a:gd name="connsiteX50" fmla="*/ 240771 w 2667002"/>
              <a:gd name="connsiteY50" fmla="*/ 1554023 h 2667003"/>
              <a:gd name="connsiteX51" fmla="*/ 278554 w 2667002"/>
              <a:gd name="connsiteY51" fmla="*/ 1691448 h 2667003"/>
              <a:gd name="connsiteX52" fmla="*/ 98284 w 2667002"/>
              <a:gd name="connsiteY52" fmla="*/ 1843936 h 2667003"/>
              <a:gd name="connsiteX53" fmla="*/ 173973 w 2667002"/>
              <a:gd name="connsiteY53" fmla="*/ 1996425 h 2667003"/>
              <a:gd name="connsiteX54" fmla="*/ 404619 w 2667002"/>
              <a:gd name="connsiteY54" fmla="*/ 1948518 h 2667003"/>
              <a:gd name="connsiteX55" fmla="*/ 500433 w 2667002"/>
              <a:gd name="connsiteY55" fmla="*/ 2073348 h 2667003"/>
              <a:gd name="connsiteX56" fmla="*/ 395729 w 2667002"/>
              <a:gd name="connsiteY56" fmla="*/ 2282634 h 2667003"/>
              <a:gd name="connsiteX57" fmla="*/ 524387 w 2667002"/>
              <a:gd name="connsiteY57" fmla="*/ 2393512 h 2667003"/>
              <a:gd name="connsiteX58" fmla="*/ 717127 w 2667002"/>
              <a:gd name="connsiteY58" fmla="*/ 2261149 h 2667003"/>
              <a:gd name="connsiteX59" fmla="*/ 840723 w 2667002"/>
              <a:gd name="connsiteY59" fmla="*/ 2333010 h 2667003"/>
              <a:gd name="connsiteX60" fmla="*/ 823067 w 2667002"/>
              <a:gd name="connsiteY60" fmla="*/ 2564891 h 2667003"/>
              <a:gd name="connsiteX61" fmla="*/ 983087 w 2667002"/>
              <a:gd name="connsiteY61" fmla="*/ 2620331 h 2667003"/>
              <a:gd name="connsiteX62" fmla="*/ 1111621 w 2667002"/>
              <a:gd name="connsiteY62" fmla="*/ 2426232 h 2667003"/>
              <a:gd name="connsiteX63" fmla="*/ 1266703 w 2667002"/>
              <a:gd name="connsiteY63" fmla="*/ 2446481 h 2667003"/>
              <a:gd name="connsiteX64" fmla="*/ 1341033 w 2667002"/>
              <a:gd name="connsiteY64" fmla="*/ 2667003 h 266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67002" h="2667003">
                <a:moveTo>
                  <a:pt x="1341033" y="2667003"/>
                </a:moveTo>
                <a:cubicBezTo>
                  <a:pt x="1511178" y="2655643"/>
                  <a:pt x="1511178" y="2655643"/>
                  <a:pt x="1511178" y="2655643"/>
                </a:cubicBezTo>
                <a:cubicBezTo>
                  <a:pt x="1554023" y="2426232"/>
                  <a:pt x="1554023" y="2426232"/>
                  <a:pt x="1554023" y="2426232"/>
                </a:cubicBezTo>
                <a:cubicBezTo>
                  <a:pt x="1599461" y="2417465"/>
                  <a:pt x="1646133" y="2404871"/>
                  <a:pt x="1691447" y="2389684"/>
                </a:cubicBezTo>
                <a:cubicBezTo>
                  <a:pt x="1845170" y="2568719"/>
                  <a:pt x="1845170" y="2568719"/>
                  <a:pt x="1845170" y="2568719"/>
                </a:cubicBezTo>
                <a:cubicBezTo>
                  <a:pt x="1996424" y="2494389"/>
                  <a:pt x="1996424" y="2494389"/>
                  <a:pt x="1996424" y="2494389"/>
                </a:cubicBezTo>
                <a:cubicBezTo>
                  <a:pt x="1948517" y="2262384"/>
                  <a:pt x="1948517" y="2262384"/>
                  <a:pt x="1948517" y="2262384"/>
                </a:cubicBezTo>
                <a:cubicBezTo>
                  <a:pt x="1992720" y="2233368"/>
                  <a:pt x="2034330" y="2201882"/>
                  <a:pt x="2073347" y="2166569"/>
                </a:cubicBezTo>
                <a:cubicBezTo>
                  <a:pt x="2282633" y="2271274"/>
                  <a:pt x="2282633" y="2271274"/>
                  <a:pt x="2282633" y="2271274"/>
                </a:cubicBezTo>
                <a:cubicBezTo>
                  <a:pt x="2393511" y="2142616"/>
                  <a:pt x="2393511" y="2142616"/>
                  <a:pt x="2393511" y="2142616"/>
                </a:cubicBezTo>
                <a:cubicBezTo>
                  <a:pt x="2262383" y="1949875"/>
                  <a:pt x="2262383" y="1949875"/>
                  <a:pt x="2262383" y="1949875"/>
                </a:cubicBezTo>
                <a:cubicBezTo>
                  <a:pt x="2288930" y="1910735"/>
                  <a:pt x="2311525" y="1869124"/>
                  <a:pt x="2333010" y="1827638"/>
                </a:cubicBezTo>
                <a:cubicBezTo>
                  <a:pt x="2566125" y="1843936"/>
                  <a:pt x="2566125" y="1843936"/>
                  <a:pt x="2566125" y="1843936"/>
                </a:cubicBezTo>
                <a:cubicBezTo>
                  <a:pt x="2620330" y="1683916"/>
                  <a:pt x="2620330" y="1683916"/>
                  <a:pt x="2620330" y="1683916"/>
                </a:cubicBezTo>
                <a:cubicBezTo>
                  <a:pt x="2426231" y="1555381"/>
                  <a:pt x="2426231" y="1555381"/>
                  <a:pt x="2426231" y="1555381"/>
                </a:cubicBezTo>
                <a:cubicBezTo>
                  <a:pt x="2436356" y="1503646"/>
                  <a:pt x="2442653" y="1452035"/>
                  <a:pt x="2446481" y="1400300"/>
                </a:cubicBezTo>
                <a:cubicBezTo>
                  <a:pt x="2667002" y="1325969"/>
                  <a:pt x="2667002" y="1325969"/>
                  <a:pt x="2667002" y="1325969"/>
                </a:cubicBezTo>
                <a:cubicBezTo>
                  <a:pt x="2655643" y="1155825"/>
                  <a:pt x="2655643" y="1155825"/>
                  <a:pt x="2655643" y="1155825"/>
                </a:cubicBezTo>
                <a:cubicBezTo>
                  <a:pt x="2426231" y="1112980"/>
                  <a:pt x="2426231" y="1112980"/>
                  <a:pt x="2426231" y="1112980"/>
                </a:cubicBezTo>
                <a:cubicBezTo>
                  <a:pt x="2417465" y="1067542"/>
                  <a:pt x="2404870" y="1020869"/>
                  <a:pt x="2389683" y="975555"/>
                </a:cubicBezTo>
                <a:cubicBezTo>
                  <a:pt x="2568718" y="821832"/>
                  <a:pt x="2568718" y="821832"/>
                  <a:pt x="2568718" y="821832"/>
                </a:cubicBezTo>
                <a:cubicBezTo>
                  <a:pt x="2494388" y="670578"/>
                  <a:pt x="2494388" y="670578"/>
                  <a:pt x="2494388" y="670578"/>
                </a:cubicBezTo>
                <a:cubicBezTo>
                  <a:pt x="2262383" y="718485"/>
                  <a:pt x="2262383" y="718485"/>
                  <a:pt x="2262383" y="718485"/>
                </a:cubicBezTo>
                <a:cubicBezTo>
                  <a:pt x="2233367" y="674282"/>
                  <a:pt x="2201882" y="632672"/>
                  <a:pt x="2167927" y="593655"/>
                </a:cubicBezTo>
                <a:cubicBezTo>
                  <a:pt x="2271273" y="384369"/>
                  <a:pt x="2271273" y="384369"/>
                  <a:pt x="2271273" y="384369"/>
                </a:cubicBezTo>
                <a:cubicBezTo>
                  <a:pt x="2142615" y="273491"/>
                  <a:pt x="2142615" y="273491"/>
                  <a:pt x="2142615" y="273491"/>
                </a:cubicBezTo>
                <a:cubicBezTo>
                  <a:pt x="1951110" y="404619"/>
                  <a:pt x="1951110" y="404619"/>
                  <a:pt x="1951110" y="404619"/>
                </a:cubicBezTo>
                <a:cubicBezTo>
                  <a:pt x="1910734" y="379430"/>
                  <a:pt x="1869124" y="355477"/>
                  <a:pt x="1827637" y="333993"/>
                </a:cubicBezTo>
                <a:cubicBezTo>
                  <a:pt x="1845170" y="100877"/>
                  <a:pt x="1845170" y="100877"/>
                  <a:pt x="1845170" y="100877"/>
                </a:cubicBezTo>
                <a:cubicBezTo>
                  <a:pt x="1683916" y="46672"/>
                  <a:pt x="1683916" y="46672"/>
                  <a:pt x="1683916" y="46672"/>
                </a:cubicBezTo>
                <a:cubicBezTo>
                  <a:pt x="1555381" y="240771"/>
                  <a:pt x="1555381" y="240771"/>
                  <a:pt x="1555381" y="240771"/>
                </a:cubicBezTo>
                <a:cubicBezTo>
                  <a:pt x="1504881" y="230646"/>
                  <a:pt x="1452035" y="224349"/>
                  <a:pt x="1400300" y="220521"/>
                </a:cubicBezTo>
                <a:cubicBezTo>
                  <a:pt x="1325969" y="0"/>
                  <a:pt x="1325969" y="0"/>
                  <a:pt x="1325969" y="0"/>
                </a:cubicBezTo>
                <a:cubicBezTo>
                  <a:pt x="1157059" y="11359"/>
                  <a:pt x="1157059" y="11359"/>
                  <a:pt x="1157059" y="11359"/>
                </a:cubicBezTo>
                <a:cubicBezTo>
                  <a:pt x="1114214" y="240771"/>
                  <a:pt x="1114214" y="240771"/>
                  <a:pt x="1114214" y="240771"/>
                </a:cubicBezTo>
                <a:cubicBezTo>
                  <a:pt x="1067542" y="249537"/>
                  <a:pt x="1020869" y="262132"/>
                  <a:pt x="975555" y="277319"/>
                </a:cubicBezTo>
                <a:cubicBezTo>
                  <a:pt x="823067" y="98284"/>
                  <a:pt x="823067" y="98284"/>
                  <a:pt x="823067" y="98284"/>
                </a:cubicBezTo>
                <a:cubicBezTo>
                  <a:pt x="670578" y="172615"/>
                  <a:pt x="670578" y="172615"/>
                  <a:pt x="670578" y="172615"/>
                </a:cubicBezTo>
                <a:cubicBezTo>
                  <a:pt x="718486" y="404619"/>
                  <a:pt x="718486" y="404619"/>
                  <a:pt x="718486" y="404619"/>
                </a:cubicBezTo>
                <a:cubicBezTo>
                  <a:pt x="674282" y="433635"/>
                  <a:pt x="632672" y="465121"/>
                  <a:pt x="593655" y="499076"/>
                </a:cubicBezTo>
                <a:cubicBezTo>
                  <a:pt x="384369" y="395729"/>
                  <a:pt x="384369" y="395729"/>
                  <a:pt x="384369" y="395729"/>
                </a:cubicBezTo>
                <a:cubicBezTo>
                  <a:pt x="273491" y="524387"/>
                  <a:pt x="273491" y="524387"/>
                  <a:pt x="273491" y="524387"/>
                </a:cubicBezTo>
                <a:cubicBezTo>
                  <a:pt x="405854" y="715893"/>
                  <a:pt x="405854" y="715893"/>
                  <a:pt x="405854" y="715893"/>
                </a:cubicBezTo>
                <a:cubicBezTo>
                  <a:pt x="379431" y="756268"/>
                  <a:pt x="355477" y="797879"/>
                  <a:pt x="333993" y="839365"/>
                </a:cubicBezTo>
                <a:cubicBezTo>
                  <a:pt x="102112" y="821832"/>
                  <a:pt x="102112" y="821832"/>
                  <a:pt x="102112" y="821832"/>
                </a:cubicBezTo>
                <a:cubicBezTo>
                  <a:pt x="46673" y="983087"/>
                  <a:pt x="46673" y="983087"/>
                  <a:pt x="46673" y="983087"/>
                </a:cubicBezTo>
                <a:cubicBezTo>
                  <a:pt x="242006" y="1111622"/>
                  <a:pt x="242006" y="1111622"/>
                  <a:pt x="242006" y="1111622"/>
                </a:cubicBezTo>
                <a:cubicBezTo>
                  <a:pt x="230646" y="1163357"/>
                  <a:pt x="224349" y="1214968"/>
                  <a:pt x="220522" y="1266703"/>
                </a:cubicBezTo>
                <a:cubicBezTo>
                  <a:pt x="0" y="1341034"/>
                  <a:pt x="0" y="1341034"/>
                  <a:pt x="0" y="1341034"/>
                </a:cubicBezTo>
                <a:cubicBezTo>
                  <a:pt x="11360" y="1509944"/>
                  <a:pt x="11360" y="1509944"/>
                  <a:pt x="11360" y="1509944"/>
                </a:cubicBezTo>
                <a:cubicBezTo>
                  <a:pt x="240771" y="1554023"/>
                  <a:pt x="240771" y="1554023"/>
                  <a:pt x="240771" y="1554023"/>
                </a:cubicBezTo>
                <a:cubicBezTo>
                  <a:pt x="250772" y="1599461"/>
                  <a:pt x="262132" y="1646134"/>
                  <a:pt x="278554" y="1691448"/>
                </a:cubicBezTo>
                <a:cubicBezTo>
                  <a:pt x="98284" y="1843936"/>
                  <a:pt x="98284" y="1843936"/>
                  <a:pt x="98284" y="1843936"/>
                </a:cubicBezTo>
                <a:cubicBezTo>
                  <a:pt x="173973" y="1996425"/>
                  <a:pt x="173973" y="1996425"/>
                  <a:pt x="173973" y="1996425"/>
                </a:cubicBezTo>
                <a:cubicBezTo>
                  <a:pt x="404619" y="1948518"/>
                  <a:pt x="404619" y="1948518"/>
                  <a:pt x="404619" y="1948518"/>
                </a:cubicBezTo>
                <a:cubicBezTo>
                  <a:pt x="433635" y="1992721"/>
                  <a:pt x="465120" y="2034331"/>
                  <a:pt x="500433" y="2073348"/>
                </a:cubicBezTo>
                <a:cubicBezTo>
                  <a:pt x="395729" y="2282634"/>
                  <a:pt x="395729" y="2282634"/>
                  <a:pt x="395729" y="2282634"/>
                </a:cubicBezTo>
                <a:cubicBezTo>
                  <a:pt x="524387" y="2393512"/>
                  <a:pt x="524387" y="2393512"/>
                  <a:pt x="524387" y="2393512"/>
                </a:cubicBezTo>
                <a:cubicBezTo>
                  <a:pt x="717127" y="2261149"/>
                  <a:pt x="717127" y="2261149"/>
                  <a:pt x="717127" y="2261149"/>
                </a:cubicBezTo>
                <a:cubicBezTo>
                  <a:pt x="756268" y="2287573"/>
                  <a:pt x="797878" y="2311526"/>
                  <a:pt x="840723" y="2333010"/>
                </a:cubicBezTo>
                <a:cubicBezTo>
                  <a:pt x="823067" y="2564891"/>
                  <a:pt x="823067" y="2564891"/>
                  <a:pt x="823067" y="2564891"/>
                </a:cubicBezTo>
                <a:cubicBezTo>
                  <a:pt x="983087" y="2620331"/>
                  <a:pt x="983087" y="2620331"/>
                  <a:pt x="983087" y="2620331"/>
                </a:cubicBezTo>
                <a:cubicBezTo>
                  <a:pt x="1111621" y="2426232"/>
                  <a:pt x="1111621" y="2426232"/>
                  <a:pt x="1111621" y="2426232"/>
                </a:cubicBezTo>
                <a:cubicBezTo>
                  <a:pt x="1163356" y="2436357"/>
                  <a:pt x="1214968" y="2442654"/>
                  <a:pt x="1266703" y="2446481"/>
                </a:cubicBezTo>
                <a:cubicBezTo>
                  <a:pt x="1341033" y="2667003"/>
                  <a:pt x="1341033" y="2667003"/>
                  <a:pt x="1341033" y="2667003"/>
                </a:cubicBezTo>
                <a:close/>
              </a:path>
            </a:pathLst>
          </a:custGeom>
          <a:solidFill>
            <a:srgbClr val="FF9999"/>
          </a:solidFill>
          <a:ln w="12700" cap="flat">
            <a:solidFill>
              <a:srgbClr val="FF99FF"/>
            </a:solidFill>
            <a:miter lim="400000"/>
          </a:ln>
          <a:effectLst/>
        </p:spPr>
        <p:txBody>
          <a:bodyPr vert="horz" wrap="square" lIns="45715" tIns="45715" rIns="45715" bIns="45715" numCol="1"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p>
          <a:p>
            <a:endParaRPr lang="fr-FR" dirty="0"/>
          </a:p>
          <a:p>
            <a:pPr algn="ctr"/>
            <a:r>
              <a:rPr lang="fr-FR" b="1" dirty="0">
                <a:latin typeface="Times New Roman" panose="02020603050405020304" pitchFamily="18" charset="0"/>
                <a:cs typeface="Times New Roman" panose="02020603050405020304" pitchFamily="18" charset="0"/>
              </a:rPr>
              <a:t>Même quand les femmes s’inscrivent dans le secteur </a:t>
            </a:r>
            <a:r>
              <a:rPr lang="fr-FR" b="1" dirty="0" smtClean="0">
                <a:latin typeface="Times New Roman" panose="02020603050405020304" pitchFamily="18" charset="0"/>
                <a:cs typeface="Times New Roman" panose="02020603050405020304" pitchFamily="18" charset="0"/>
              </a:rPr>
              <a:t>de l’ESS + </a:t>
            </a:r>
            <a:r>
              <a:rPr lang="fr-FR" b="1" dirty="0">
                <a:latin typeface="Times New Roman" panose="02020603050405020304" pitchFamily="18" charset="0"/>
                <a:cs typeface="Times New Roman" panose="02020603050405020304" pitchFamily="18" charset="0"/>
              </a:rPr>
              <a:t>structuré </a:t>
            </a:r>
            <a:r>
              <a:rPr lang="fr-FR" b="1" dirty="0" smtClean="0">
                <a:latin typeface="Times New Roman" panose="02020603050405020304" pitchFamily="18" charset="0"/>
                <a:cs typeface="Times New Roman" panose="02020603050405020304" pitchFamily="18" charset="0"/>
              </a:rPr>
              <a:t>et développé = en </a:t>
            </a:r>
            <a:r>
              <a:rPr lang="fr-FR" b="1" dirty="0">
                <a:latin typeface="Times New Roman" panose="02020603050405020304" pitchFamily="18" charset="0"/>
                <a:cs typeface="Times New Roman" panose="02020603050405020304" pitchFamily="18" charset="0"/>
              </a:rPr>
              <a:t>Afrique, 13,6 % </a:t>
            </a:r>
            <a:r>
              <a:rPr lang="fr-FR" b="1" dirty="0" smtClean="0">
                <a:latin typeface="Times New Roman" panose="02020603050405020304" pitchFamily="18" charset="0"/>
                <a:cs typeface="Times New Roman" panose="02020603050405020304" pitchFamily="18" charset="0"/>
              </a:rPr>
              <a:t>seulement de femmes à la tête de petites entreprises. Elles continuent </a:t>
            </a:r>
            <a:r>
              <a:rPr lang="fr-FR" b="1" dirty="0">
                <a:latin typeface="Times New Roman" panose="02020603050405020304" pitchFamily="18" charset="0"/>
                <a:cs typeface="Times New Roman" panose="02020603050405020304" pitchFamily="18" charset="0"/>
              </a:rPr>
              <a:t>à subir des discriminations et ont du mal </a:t>
            </a:r>
            <a:r>
              <a:rPr lang="fr-FR" b="1" dirty="0" smtClean="0">
                <a:latin typeface="Times New Roman" panose="02020603050405020304" pitchFamily="18" charset="0"/>
                <a:cs typeface="Times New Roman" panose="02020603050405020304" pitchFamily="18" charset="0"/>
              </a:rPr>
              <a:t>à accéder aux ressources, aux crédits et à des </a:t>
            </a:r>
            <a:r>
              <a:rPr lang="fr-FR" b="1" dirty="0">
                <a:latin typeface="Times New Roman" panose="02020603050405020304" pitchFamily="18" charset="0"/>
                <a:cs typeface="Times New Roman" panose="02020603050405020304" pitchFamily="18" charset="0"/>
              </a:rPr>
              <a:t>projets prometteurs de </a:t>
            </a:r>
            <a:r>
              <a:rPr lang="fr-FR" b="1" dirty="0" smtClean="0">
                <a:latin typeface="Times New Roman" panose="02020603050405020304" pitchFamily="18" charset="0"/>
                <a:cs typeface="Times New Roman" panose="02020603050405020304" pitchFamily="18" charset="0"/>
              </a:rPr>
              <a:t>changement et de renforcement de leur pouvoir et leur autonomie économique.  </a:t>
            </a:r>
            <a:endParaRPr lang="fr-FR" b="1" dirty="0">
              <a:latin typeface="Times New Roman" panose="02020603050405020304" pitchFamily="18" charset="0"/>
              <a:cs typeface="Times New Roman" panose="02020603050405020304" pitchFamily="18" charset="0"/>
            </a:endParaRPr>
          </a:p>
        </p:txBody>
      </p:sp>
      <p:sp>
        <p:nvSpPr>
          <p:cNvPr id="10" name="Freeform: Shape 14">
            <a:extLst>
              <a:ext uri="{FF2B5EF4-FFF2-40B4-BE49-F238E27FC236}">
                <a16:creationId xmlns:a16="http://schemas.microsoft.com/office/drawing/2014/main" xmlns="" id="{533BE807-0EF4-41ED-9907-9F63FE491B8C}"/>
              </a:ext>
            </a:extLst>
          </p:cNvPr>
          <p:cNvSpPr>
            <a:spLocks noGrp="1"/>
          </p:cNvSpPr>
          <p:nvPr/>
        </p:nvSpPr>
        <p:spPr>
          <a:xfrm rot="21443107">
            <a:off x="8557304" y="2754980"/>
            <a:ext cx="3470938" cy="3817311"/>
          </a:xfrm>
          <a:custGeom>
            <a:avLst/>
            <a:gdLst>
              <a:gd name="connsiteX0" fmla="*/ 1341033 w 2667002"/>
              <a:gd name="connsiteY0" fmla="*/ 2667003 h 2667003"/>
              <a:gd name="connsiteX1" fmla="*/ 1511178 w 2667002"/>
              <a:gd name="connsiteY1" fmla="*/ 2655643 h 2667003"/>
              <a:gd name="connsiteX2" fmla="*/ 1554023 w 2667002"/>
              <a:gd name="connsiteY2" fmla="*/ 2426232 h 2667003"/>
              <a:gd name="connsiteX3" fmla="*/ 1691447 w 2667002"/>
              <a:gd name="connsiteY3" fmla="*/ 2389684 h 2667003"/>
              <a:gd name="connsiteX4" fmla="*/ 1845170 w 2667002"/>
              <a:gd name="connsiteY4" fmla="*/ 2568719 h 2667003"/>
              <a:gd name="connsiteX5" fmla="*/ 1996424 w 2667002"/>
              <a:gd name="connsiteY5" fmla="*/ 2494389 h 2667003"/>
              <a:gd name="connsiteX6" fmla="*/ 1948517 w 2667002"/>
              <a:gd name="connsiteY6" fmla="*/ 2262384 h 2667003"/>
              <a:gd name="connsiteX7" fmla="*/ 2073347 w 2667002"/>
              <a:gd name="connsiteY7" fmla="*/ 2166569 h 2667003"/>
              <a:gd name="connsiteX8" fmla="*/ 2282633 w 2667002"/>
              <a:gd name="connsiteY8" fmla="*/ 2271274 h 2667003"/>
              <a:gd name="connsiteX9" fmla="*/ 2393511 w 2667002"/>
              <a:gd name="connsiteY9" fmla="*/ 2142616 h 2667003"/>
              <a:gd name="connsiteX10" fmla="*/ 2262383 w 2667002"/>
              <a:gd name="connsiteY10" fmla="*/ 1949875 h 2667003"/>
              <a:gd name="connsiteX11" fmla="*/ 2333010 w 2667002"/>
              <a:gd name="connsiteY11" fmla="*/ 1827638 h 2667003"/>
              <a:gd name="connsiteX12" fmla="*/ 2566125 w 2667002"/>
              <a:gd name="connsiteY12" fmla="*/ 1843936 h 2667003"/>
              <a:gd name="connsiteX13" fmla="*/ 2620330 w 2667002"/>
              <a:gd name="connsiteY13" fmla="*/ 1683916 h 2667003"/>
              <a:gd name="connsiteX14" fmla="*/ 2426231 w 2667002"/>
              <a:gd name="connsiteY14" fmla="*/ 1555381 h 2667003"/>
              <a:gd name="connsiteX15" fmla="*/ 2446481 w 2667002"/>
              <a:gd name="connsiteY15" fmla="*/ 1400300 h 2667003"/>
              <a:gd name="connsiteX16" fmla="*/ 2667002 w 2667002"/>
              <a:gd name="connsiteY16" fmla="*/ 1325969 h 2667003"/>
              <a:gd name="connsiteX17" fmla="*/ 2655643 w 2667002"/>
              <a:gd name="connsiteY17" fmla="*/ 1155825 h 2667003"/>
              <a:gd name="connsiteX18" fmla="*/ 2426231 w 2667002"/>
              <a:gd name="connsiteY18" fmla="*/ 1112980 h 2667003"/>
              <a:gd name="connsiteX19" fmla="*/ 2389683 w 2667002"/>
              <a:gd name="connsiteY19" fmla="*/ 975555 h 2667003"/>
              <a:gd name="connsiteX20" fmla="*/ 2568718 w 2667002"/>
              <a:gd name="connsiteY20" fmla="*/ 821832 h 2667003"/>
              <a:gd name="connsiteX21" fmla="*/ 2494388 w 2667002"/>
              <a:gd name="connsiteY21" fmla="*/ 670578 h 2667003"/>
              <a:gd name="connsiteX22" fmla="*/ 2262383 w 2667002"/>
              <a:gd name="connsiteY22" fmla="*/ 718485 h 2667003"/>
              <a:gd name="connsiteX23" fmla="*/ 2167927 w 2667002"/>
              <a:gd name="connsiteY23" fmla="*/ 593655 h 2667003"/>
              <a:gd name="connsiteX24" fmla="*/ 2271273 w 2667002"/>
              <a:gd name="connsiteY24" fmla="*/ 384369 h 2667003"/>
              <a:gd name="connsiteX25" fmla="*/ 2142615 w 2667002"/>
              <a:gd name="connsiteY25" fmla="*/ 273491 h 2667003"/>
              <a:gd name="connsiteX26" fmla="*/ 1951110 w 2667002"/>
              <a:gd name="connsiteY26" fmla="*/ 404619 h 2667003"/>
              <a:gd name="connsiteX27" fmla="*/ 1827637 w 2667002"/>
              <a:gd name="connsiteY27" fmla="*/ 333993 h 2667003"/>
              <a:gd name="connsiteX28" fmla="*/ 1845170 w 2667002"/>
              <a:gd name="connsiteY28" fmla="*/ 100877 h 2667003"/>
              <a:gd name="connsiteX29" fmla="*/ 1683916 w 2667002"/>
              <a:gd name="connsiteY29" fmla="*/ 46672 h 2667003"/>
              <a:gd name="connsiteX30" fmla="*/ 1555381 w 2667002"/>
              <a:gd name="connsiteY30" fmla="*/ 240771 h 2667003"/>
              <a:gd name="connsiteX31" fmla="*/ 1400300 w 2667002"/>
              <a:gd name="connsiteY31" fmla="*/ 220521 h 2667003"/>
              <a:gd name="connsiteX32" fmla="*/ 1325969 w 2667002"/>
              <a:gd name="connsiteY32" fmla="*/ 0 h 2667003"/>
              <a:gd name="connsiteX33" fmla="*/ 1157059 w 2667002"/>
              <a:gd name="connsiteY33" fmla="*/ 11359 h 2667003"/>
              <a:gd name="connsiteX34" fmla="*/ 1114214 w 2667002"/>
              <a:gd name="connsiteY34" fmla="*/ 240771 h 2667003"/>
              <a:gd name="connsiteX35" fmla="*/ 975555 w 2667002"/>
              <a:gd name="connsiteY35" fmla="*/ 277319 h 2667003"/>
              <a:gd name="connsiteX36" fmla="*/ 823067 w 2667002"/>
              <a:gd name="connsiteY36" fmla="*/ 98284 h 2667003"/>
              <a:gd name="connsiteX37" fmla="*/ 670578 w 2667002"/>
              <a:gd name="connsiteY37" fmla="*/ 172615 h 2667003"/>
              <a:gd name="connsiteX38" fmla="*/ 718486 w 2667002"/>
              <a:gd name="connsiteY38" fmla="*/ 404619 h 2667003"/>
              <a:gd name="connsiteX39" fmla="*/ 593655 w 2667002"/>
              <a:gd name="connsiteY39" fmla="*/ 499076 h 2667003"/>
              <a:gd name="connsiteX40" fmla="*/ 384369 w 2667002"/>
              <a:gd name="connsiteY40" fmla="*/ 395729 h 2667003"/>
              <a:gd name="connsiteX41" fmla="*/ 273491 w 2667002"/>
              <a:gd name="connsiteY41" fmla="*/ 524387 h 2667003"/>
              <a:gd name="connsiteX42" fmla="*/ 405854 w 2667002"/>
              <a:gd name="connsiteY42" fmla="*/ 715893 h 2667003"/>
              <a:gd name="connsiteX43" fmla="*/ 333993 w 2667002"/>
              <a:gd name="connsiteY43" fmla="*/ 839365 h 2667003"/>
              <a:gd name="connsiteX44" fmla="*/ 102112 w 2667002"/>
              <a:gd name="connsiteY44" fmla="*/ 821832 h 2667003"/>
              <a:gd name="connsiteX45" fmla="*/ 46673 w 2667002"/>
              <a:gd name="connsiteY45" fmla="*/ 983087 h 2667003"/>
              <a:gd name="connsiteX46" fmla="*/ 242006 w 2667002"/>
              <a:gd name="connsiteY46" fmla="*/ 1111622 h 2667003"/>
              <a:gd name="connsiteX47" fmla="*/ 220522 w 2667002"/>
              <a:gd name="connsiteY47" fmla="*/ 1266703 h 2667003"/>
              <a:gd name="connsiteX48" fmla="*/ 0 w 2667002"/>
              <a:gd name="connsiteY48" fmla="*/ 1341034 h 2667003"/>
              <a:gd name="connsiteX49" fmla="*/ 11360 w 2667002"/>
              <a:gd name="connsiteY49" fmla="*/ 1509944 h 2667003"/>
              <a:gd name="connsiteX50" fmla="*/ 240771 w 2667002"/>
              <a:gd name="connsiteY50" fmla="*/ 1554023 h 2667003"/>
              <a:gd name="connsiteX51" fmla="*/ 278554 w 2667002"/>
              <a:gd name="connsiteY51" fmla="*/ 1691448 h 2667003"/>
              <a:gd name="connsiteX52" fmla="*/ 98284 w 2667002"/>
              <a:gd name="connsiteY52" fmla="*/ 1843936 h 2667003"/>
              <a:gd name="connsiteX53" fmla="*/ 173973 w 2667002"/>
              <a:gd name="connsiteY53" fmla="*/ 1996425 h 2667003"/>
              <a:gd name="connsiteX54" fmla="*/ 404619 w 2667002"/>
              <a:gd name="connsiteY54" fmla="*/ 1948518 h 2667003"/>
              <a:gd name="connsiteX55" fmla="*/ 500433 w 2667002"/>
              <a:gd name="connsiteY55" fmla="*/ 2073348 h 2667003"/>
              <a:gd name="connsiteX56" fmla="*/ 395729 w 2667002"/>
              <a:gd name="connsiteY56" fmla="*/ 2282634 h 2667003"/>
              <a:gd name="connsiteX57" fmla="*/ 524387 w 2667002"/>
              <a:gd name="connsiteY57" fmla="*/ 2393512 h 2667003"/>
              <a:gd name="connsiteX58" fmla="*/ 717127 w 2667002"/>
              <a:gd name="connsiteY58" fmla="*/ 2261149 h 2667003"/>
              <a:gd name="connsiteX59" fmla="*/ 840723 w 2667002"/>
              <a:gd name="connsiteY59" fmla="*/ 2333010 h 2667003"/>
              <a:gd name="connsiteX60" fmla="*/ 823067 w 2667002"/>
              <a:gd name="connsiteY60" fmla="*/ 2564891 h 2667003"/>
              <a:gd name="connsiteX61" fmla="*/ 983087 w 2667002"/>
              <a:gd name="connsiteY61" fmla="*/ 2620331 h 2667003"/>
              <a:gd name="connsiteX62" fmla="*/ 1111621 w 2667002"/>
              <a:gd name="connsiteY62" fmla="*/ 2426232 h 2667003"/>
              <a:gd name="connsiteX63" fmla="*/ 1266703 w 2667002"/>
              <a:gd name="connsiteY63" fmla="*/ 2446481 h 2667003"/>
              <a:gd name="connsiteX64" fmla="*/ 1341033 w 2667002"/>
              <a:gd name="connsiteY64" fmla="*/ 2667003 h 266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67002" h="2667003">
                <a:moveTo>
                  <a:pt x="1341033" y="2667003"/>
                </a:moveTo>
                <a:cubicBezTo>
                  <a:pt x="1511178" y="2655643"/>
                  <a:pt x="1511178" y="2655643"/>
                  <a:pt x="1511178" y="2655643"/>
                </a:cubicBezTo>
                <a:cubicBezTo>
                  <a:pt x="1554023" y="2426232"/>
                  <a:pt x="1554023" y="2426232"/>
                  <a:pt x="1554023" y="2426232"/>
                </a:cubicBezTo>
                <a:cubicBezTo>
                  <a:pt x="1599461" y="2417465"/>
                  <a:pt x="1646133" y="2404871"/>
                  <a:pt x="1691447" y="2389684"/>
                </a:cubicBezTo>
                <a:cubicBezTo>
                  <a:pt x="1845170" y="2568719"/>
                  <a:pt x="1845170" y="2568719"/>
                  <a:pt x="1845170" y="2568719"/>
                </a:cubicBezTo>
                <a:cubicBezTo>
                  <a:pt x="1996424" y="2494389"/>
                  <a:pt x="1996424" y="2494389"/>
                  <a:pt x="1996424" y="2494389"/>
                </a:cubicBezTo>
                <a:cubicBezTo>
                  <a:pt x="1948517" y="2262384"/>
                  <a:pt x="1948517" y="2262384"/>
                  <a:pt x="1948517" y="2262384"/>
                </a:cubicBezTo>
                <a:cubicBezTo>
                  <a:pt x="1992720" y="2233368"/>
                  <a:pt x="2034330" y="2201882"/>
                  <a:pt x="2073347" y="2166569"/>
                </a:cubicBezTo>
                <a:cubicBezTo>
                  <a:pt x="2282633" y="2271274"/>
                  <a:pt x="2282633" y="2271274"/>
                  <a:pt x="2282633" y="2271274"/>
                </a:cubicBezTo>
                <a:cubicBezTo>
                  <a:pt x="2393511" y="2142616"/>
                  <a:pt x="2393511" y="2142616"/>
                  <a:pt x="2393511" y="2142616"/>
                </a:cubicBezTo>
                <a:cubicBezTo>
                  <a:pt x="2262383" y="1949875"/>
                  <a:pt x="2262383" y="1949875"/>
                  <a:pt x="2262383" y="1949875"/>
                </a:cubicBezTo>
                <a:cubicBezTo>
                  <a:pt x="2288930" y="1910735"/>
                  <a:pt x="2311525" y="1869124"/>
                  <a:pt x="2333010" y="1827638"/>
                </a:cubicBezTo>
                <a:cubicBezTo>
                  <a:pt x="2566125" y="1843936"/>
                  <a:pt x="2566125" y="1843936"/>
                  <a:pt x="2566125" y="1843936"/>
                </a:cubicBezTo>
                <a:cubicBezTo>
                  <a:pt x="2620330" y="1683916"/>
                  <a:pt x="2620330" y="1683916"/>
                  <a:pt x="2620330" y="1683916"/>
                </a:cubicBezTo>
                <a:cubicBezTo>
                  <a:pt x="2426231" y="1555381"/>
                  <a:pt x="2426231" y="1555381"/>
                  <a:pt x="2426231" y="1555381"/>
                </a:cubicBezTo>
                <a:cubicBezTo>
                  <a:pt x="2436356" y="1503646"/>
                  <a:pt x="2442653" y="1452035"/>
                  <a:pt x="2446481" y="1400300"/>
                </a:cubicBezTo>
                <a:cubicBezTo>
                  <a:pt x="2667002" y="1325969"/>
                  <a:pt x="2667002" y="1325969"/>
                  <a:pt x="2667002" y="1325969"/>
                </a:cubicBezTo>
                <a:cubicBezTo>
                  <a:pt x="2655643" y="1155825"/>
                  <a:pt x="2655643" y="1155825"/>
                  <a:pt x="2655643" y="1155825"/>
                </a:cubicBezTo>
                <a:cubicBezTo>
                  <a:pt x="2426231" y="1112980"/>
                  <a:pt x="2426231" y="1112980"/>
                  <a:pt x="2426231" y="1112980"/>
                </a:cubicBezTo>
                <a:cubicBezTo>
                  <a:pt x="2417465" y="1067542"/>
                  <a:pt x="2404870" y="1020869"/>
                  <a:pt x="2389683" y="975555"/>
                </a:cubicBezTo>
                <a:cubicBezTo>
                  <a:pt x="2568718" y="821832"/>
                  <a:pt x="2568718" y="821832"/>
                  <a:pt x="2568718" y="821832"/>
                </a:cubicBezTo>
                <a:cubicBezTo>
                  <a:pt x="2494388" y="670578"/>
                  <a:pt x="2494388" y="670578"/>
                  <a:pt x="2494388" y="670578"/>
                </a:cubicBezTo>
                <a:cubicBezTo>
                  <a:pt x="2262383" y="718485"/>
                  <a:pt x="2262383" y="718485"/>
                  <a:pt x="2262383" y="718485"/>
                </a:cubicBezTo>
                <a:cubicBezTo>
                  <a:pt x="2233367" y="674282"/>
                  <a:pt x="2201882" y="632672"/>
                  <a:pt x="2167927" y="593655"/>
                </a:cubicBezTo>
                <a:cubicBezTo>
                  <a:pt x="2271273" y="384369"/>
                  <a:pt x="2271273" y="384369"/>
                  <a:pt x="2271273" y="384369"/>
                </a:cubicBezTo>
                <a:cubicBezTo>
                  <a:pt x="2142615" y="273491"/>
                  <a:pt x="2142615" y="273491"/>
                  <a:pt x="2142615" y="273491"/>
                </a:cubicBezTo>
                <a:cubicBezTo>
                  <a:pt x="1951110" y="404619"/>
                  <a:pt x="1951110" y="404619"/>
                  <a:pt x="1951110" y="404619"/>
                </a:cubicBezTo>
                <a:cubicBezTo>
                  <a:pt x="1910734" y="379430"/>
                  <a:pt x="1869124" y="355477"/>
                  <a:pt x="1827637" y="333993"/>
                </a:cubicBezTo>
                <a:cubicBezTo>
                  <a:pt x="1845170" y="100877"/>
                  <a:pt x="1845170" y="100877"/>
                  <a:pt x="1845170" y="100877"/>
                </a:cubicBezTo>
                <a:cubicBezTo>
                  <a:pt x="1683916" y="46672"/>
                  <a:pt x="1683916" y="46672"/>
                  <a:pt x="1683916" y="46672"/>
                </a:cubicBezTo>
                <a:cubicBezTo>
                  <a:pt x="1555381" y="240771"/>
                  <a:pt x="1555381" y="240771"/>
                  <a:pt x="1555381" y="240771"/>
                </a:cubicBezTo>
                <a:cubicBezTo>
                  <a:pt x="1504881" y="230646"/>
                  <a:pt x="1452035" y="224349"/>
                  <a:pt x="1400300" y="220521"/>
                </a:cubicBezTo>
                <a:cubicBezTo>
                  <a:pt x="1325969" y="0"/>
                  <a:pt x="1325969" y="0"/>
                  <a:pt x="1325969" y="0"/>
                </a:cubicBezTo>
                <a:cubicBezTo>
                  <a:pt x="1157059" y="11359"/>
                  <a:pt x="1157059" y="11359"/>
                  <a:pt x="1157059" y="11359"/>
                </a:cubicBezTo>
                <a:cubicBezTo>
                  <a:pt x="1114214" y="240771"/>
                  <a:pt x="1114214" y="240771"/>
                  <a:pt x="1114214" y="240771"/>
                </a:cubicBezTo>
                <a:cubicBezTo>
                  <a:pt x="1067542" y="249537"/>
                  <a:pt x="1020869" y="262132"/>
                  <a:pt x="975555" y="277319"/>
                </a:cubicBezTo>
                <a:cubicBezTo>
                  <a:pt x="823067" y="98284"/>
                  <a:pt x="823067" y="98284"/>
                  <a:pt x="823067" y="98284"/>
                </a:cubicBezTo>
                <a:cubicBezTo>
                  <a:pt x="670578" y="172615"/>
                  <a:pt x="670578" y="172615"/>
                  <a:pt x="670578" y="172615"/>
                </a:cubicBezTo>
                <a:cubicBezTo>
                  <a:pt x="718486" y="404619"/>
                  <a:pt x="718486" y="404619"/>
                  <a:pt x="718486" y="404619"/>
                </a:cubicBezTo>
                <a:cubicBezTo>
                  <a:pt x="674282" y="433635"/>
                  <a:pt x="632672" y="465121"/>
                  <a:pt x="593655" y="499076"/>
                </a:cubicBezTo>
                <a:cubicBezTo>
                  <a:pt x="384369" y="395729"/>
                  <a:pt x="384369" y="395729"/>
                  <a:pt x="384369" y="395729"/>
                </a:cubicBezTo>
                <a:cubicBezTo>
                  <a:pt x="273491" y="524387"/>
                  <a:pt x="273491" y="524387"/>
                  <a:pt x="273491" y="524387"/>
                </a:cubicBezTo>
                <a:cubicBezTo>
                  <a:pt x="405854" y="715893"/>
                  <a:pt x="405854" y="715893"/>
                  <a:pt x="405854" y="715893"/>
                </a:cubicBezTo>
                <a:cubicBezTo>
                  <a:pt x="379431" y="756268"/>
                  <a:pt x="355477" y="797879"/>
                  <a:pt x="333993" y="839365"/>
                </a:cubicBezTo>
                <a:cubicBezTo>
                  <a:pt x="102112" y="821832"/>
                  <a:pt x="102112" y="821832"/>
                  <a:pt x="102112" y="821832"/>
                </a:cubicBezTo>
                <a:cubicBezTo>
                  <a:pt x="46673" y="983087"/>
                  <a:pt x="46673" y="983087"/>
                  <a:pt x="46673" y="983087"/>
                </a:cubicBezTo>
                <a:cubicBezTo>
                  <a:pt x="242006" y="1111622"/>
                  <a:pt x="242006" y="1111622"/>
                  <a:pt x="242006" y="1111622"/>
                </a:cubicBezTo>
                <a:cubicBezTo>
                  <a:pt x="230646" y="1163357"/>
                  <a:pt x="224349" y="1214968"/>
                  <a:pt x="220522" y="1266703"/>
                </a:cubicBezTo>
                <a:cubicBezTo>
                  <a:pt x="0" y="1341034"/>
                  <a:pt x="0" y="1341034"/>
                  <a:pt x="0" y="1341034"/>
                </a:cubicBezTo>
                <a:cubicBezTo>
                  <a:pt x="11360" y="1509944"/>
                  <a:pt x="11360" y="1509944"/>
                  <a:pt x="11360" y="1509944"/>
                </a:cubicBezTo>
                <a:cubicBezTo>
                  <a:pt x="240771" y="1554023"/>
                  <a:pt x="240771" y="1554023"/>
                  <a:pt x="240771" y="1554023"/>
                </a:cubicBezTo>
                <a:cubicBezTo>
                  <a:pt x="250772" y="1599461"/>
                  <a:pt x="262132" y="1646134"/>
                  <a:pt x="278554" y="1691448"/>
                </a:cubicBezTo>
                <a:cubicBezTo>
                  <a:pt x="98284" y="1843936"/>
                  <a:pt x="98284" y="1843936"/>
                  <a:pt x="98284" y="1843936"/>
                </a:cubicBezTo>
                <a:cubicBezTo>
                  <a:pt x="173973" y="1996425"/>
                  <a:pt x="173973" y="1996425"/>
                  <a:pt x="173973" y="1996425"/>
                </a:cubicBezTo>
                <a:cubicBezTo>
                  <a:pt x="404619" y="1948518"/>
                  <a:pt x="404619" y="1948518"/>
                  <a:pt x="404619" y="1948518"/>
                </a:cubicBezTo>
                <a:cubicBezTo>
                  <a:pt x="433635" y="1992721"/>
                  <a:pt x="465120" y="2034331"/>
                  <a:pt x="500433" y="2073348"/>
                </a:cubicBezTo>
                <a:cubicBezTo>
                  <a:pt x="395729" y="2282634"/>
                  <a:pt x="395729" y="2282634"/>
                  <a:pt x="395729" y="2282634"/>
                </a:cubicBezTo>
                <a:cubicBezTo>
                  <a:pt x="524387" y="2393512"/>
                  <a:pt x="524387" y="2393512"/>
                  <a:pt x="524387" y="2393512"/>
                </a:cubicBezTo>
                <a:cubicBezTo>
                  <a:pt x="717127" y="2261149"/>
                  <a:pt x="717127" y="2261149"/>
                  <a:pt x="717127" y="2261149"/>
                </a:cubicBezTo>
                <a:cubicBezTo>
                  <a:pt x="756268" y="2287573"/>
                  <a:pt x="797878" y="2311526"/>
                  <a:pt x="840723" y="2333010"/>
                </a:cubicBezTo>
                <a:cubicBezTo>
                  <a:pt x="823067" y="2564891"/>
                  <a:pt x="823067" y="2564891"/>
                  <a:pt x="823067" y="2564891"/>
                </a:cubicBezTo>
                <a:cubicBezTo>
                  <a:pt x="983087" y="2620331"/>
                  <a:pt x="983087" y="2620331"/>
                  <a:pt x="983087" y="2620331"/>
                </a:cubicBezTo>
                <a:cubicBezTo>
                  <a:pt x="1111621" y="2426232"/>
                  <a:pt x="1111621" y="2426232"/>
                  <a:pt x="1111621" y="2426232"/>
                </a:cubicBezTo>
                <a:cubicBezTo>
                  <a:pt x="1163356" y="2436357"/>
                  <a:pt x="1214968" y="2442654"/>
                  <a:pt x="1266703" y="2446481"/>
                </a:cubicBezTo>
                <a:cubicBezTo>
                  <a:pt x="1341033" y="2667003"/>
                  <a:pt x="1341033" y="2667003"/>
                  <a:pt x="1341033" y="2667003"/>
                </a:cubicBezTo>
                <a:close/>
              </a:path>
            </a:pathLst>
          </a:custGeom>
          <a:solidFill>
            <a:schemeClr val="accent1">
              <a:lumMod val="20000"/>
              <a:lumOff val="80000"/>
            </a:schemeClr>
          </a:solidFill>
          <a:ln w="12700" cap="flat">
            <a:noFill/>
            <a:miter lim="400000"/>
          </a:ln>
          <a:effectLst/>
        </p:spPr>
        <p:txBody>
          <a:bodyPr vert="horz" wrap="square" lIns="45715" tIns="45715" rIns="45715" bIns="45715" numCol="1"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p>
          <a:p>
            <a:pPr algn="ctr"/>
            <a:r>
              <a:rPr lang="fr-FR" sz="1600" b="1" dirty="0" smtClean="0">
                <a:latin typeface="Times New Roman" panose="02020603050405020304" pitchFamily="18" charset="0"/>
                <a:cs typeface="Times New Roman" panose="02020603050405020304" pitchFamily="18" charset="0"/>
              </a:rPr>
              <a:t>Avec l’avènement de la pandémie du Covid</a:t>
            </a:r>
            <a:r>
              <a:rPr lang="fr-FR" sz="1600" b="1" dirty="0">
                <a:latin typeface="Times New Roman" panose="02020603050405020304" pitchFamily="18" charset="0"/>
                <a:cs typeface="Times New Roman" panose="02020603050405020304" pitchFamily="18" charset="0"/>
              </a:rPr>
              <a:t>-</a:t>
            </a:r>
            <a:r>
              <a:rPr lang="fr-FR" sz="1600" b="1" dirty="0" smtClean="0">
                <a:latin typeface="Times New Roman" panose="02020603050405020304" pitchFamily="18" charset="0"/>
                <a:cs typeface="Times New Roman" panose="02020603050405020304" pitchFamily="18" charset="0"/>
              </a:rPr>
              <a:t>19, autant les femmes africaines comme partout dans le monde ont répondu présentes et se sont mobilisées pour lutter contre cette pandémie, autant elles ont subi de plein fouet des conséquences aggravantes de leur situation sociale et économique. Les CT, les femmes et les hommes maires ont été confrontés à ces inégalités sociales </a:t>
            </a:r>
            <a:r>
              <a:rPr lang="fr-FR" sz="1600" b="1" dirty="0">
                <a:latin typeface="Times New Roman" panose="02020603050405020304" pitchFamily="18" charset="0"/>
                <a:cs typeface="Times New Roman" panose="02020603050405020304" pitchFamily="18" charset="0"/>
              </a:rPr>
              <a:t>aggravées par le </a:t>
            </a:r>
            <a:r>
              <a:rPr lang="fr-FR" sz="1600" b="1" dirty="0" smtClean="0">
                <a:latin typeface="Times New Roman" panose="02020603050405020304" pitchFamily="18" charset="0"/>
                <a:cs typeface="Times New Roman" panose="02020603050405020304" pitchFamily="18" charset="0"/>
              </a:rPr>
              <a:t>Covid</a:t>
            </a:r>
            <a:r>
              <a:rPr lang="fr-FR" sz="1600" b="1" dirty="0">
                <a:latin typeface="Times New Roman" panose="02020603050405020304" pitchFamily="18" charset="0"/>
                <a:cs typeface="Times New Roman" panose="02020603050405020304" pitchFamily="18" charset="0"/>
              </a:rPr>
              <a:t>-</a:t>
            </a:r>
            <a:r>
              <a:rPr lang="fr-FR" sz="1600" b="1" dirty="0" smtClean="0">
                <a:latin typeface="Times New Roman" panose="02020603050405020304" pitchFamily="18" charset="0"/>
                <a:cs typeface="Times New Roman" panose="02020603050405020304" pitchFamily="18" charset="0"/>
              </a:rPr>
              <a:t>19, notamment pour les femmes…</a:t>
            </a:r>
            <a:endParaRPr lang="fr-F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9731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906650" y="382385"/>
            <a:ext cx="10693831" cy="945195"/>
          </a:xfrm>
        </p:spPr>
        <p:txBody>
          <a:bodyPr>
            <a:noAutofit/>
          </a:bodyPr>
          <a:lstStyle/>
          <a:p>
            <a:pPr algn="ctr"/>
            <a:r>
              <a:rPr lang="fr-FR" sz="2200" dirty="0">
                <a:solidFill>
                  <a:schemeClr val="tx1"/>
                </a:solidFill>
              </a:rPr>
              <a:t>Eléments D’ANALYSE DU RAPPORT de la </a:t>
            </a:r>
            <a:r>
              <a:rPr lang="fr-FR" sz="2200" dirty="0" smtClean="0">
                <a:solidFill>
                  <a:schemeClr val="tx1"/>
                </a:solidFill>
              </a:rPr>
              <a:t>Campagne </a:t>
            </a:r>
            <a:r>
              <a:rPr lang="fr-FR" sz="2200" dirty="0">
                <a:solidFill>
                  <a:schemeClr val="tx1"/>
                </a:solidFill>
              </a:rPr>
              <a:t>SUR LA SITUATION DE L’autonomisation é</a:t>
            </a:r>
            <a:r>
              <a:rPr lang="fr-FR" sz="2200" dirty="0" smtClean="0">
                <a:solidFill>
                  <a:schemeClr val="tx1"/>
                </a:solidFill>
              </a:rPr>
              <a:t>conomique </a:t>
            </a:r>
            <a:r>
              <a:rPr lang="fr-FR" sz="2200" dirty="0">
                <a:solidFill>
                  <a:schemeClr val="tx1"/>
                </a:solidFill>
              </a:rPr>
              <a:t>DES FEMMES AFRICAINES et SUR la place de l’ESS localisée et sensible au genre </a:t>
            </a:r>
            <a:r>
              <a:rPr lang="fr-FR" sz="2200" dirty="0" smtClean="0">
                <a:solidFill>
                  <a:schemeClr val="tx1"/>
                </a:solidFill>
              </a:rPr>
              <a:t> </a:t>
            </a:r>
            <a:endParaRPr lang="en-US" sz="2200" dirty="0">
              <a:solidFill>
                <a:schemeClr val="tx1"/>
              </a:solidFill>
            </a:endParaRPr>
          </a:p>
        </p:txBody>
      </p:sp>
      <p:graphicFrame>
        <p:nvGraphicFramePr>
          <p:cNvPr id="7" name="Tableau 2"/>
          <p:cNvGraphicFramePr>
            <a:graphicFrameLocks noGrp="1"/>
          </p:cNvGraphicFramePr>
          <p:nvPr>
            <p:extLst>
              <p:ext uri="{D42A27DB-BD31-4B8C-83A1-F6EECF244321}">
                <p14:modId xmlns:p14="http://schemas.microsoft.com/office/powerpoint/2010/main" val="4018990784"/>
              </p:ext>
            </p:extLst>
          </p:nvPr>
        </p:nvGraphicFramePr>
        <p:xfrm>
          <a:off x="1022889" y="1375370"/>
          <a:ext cx="10742762" cy="5437901"/>
        </p:xfrm>
        <a:graphic>
          <a:graphicData uri="http://schemas.openxmlformats.org/drawingml/2006/table">
            <a:tbl>
              <a:tblPr firstRow="1" bandRow="1">
                <a:tableStyleId>{5C22544A-7EE6-4342-B048-85BDC9FD1C3A}</a:tableStyleId>
              </a:tblPr>
              <a:tblGrid>
                <a:gridCol w="4950682">
                  <a:extLst>
                    <a:ext uri="{9D8B030D-6E8A-4147-A177-3AD203B41FA5}">
                      <a16:colId xmlns:a16="http://schemas.microsoft.com/office/drawing/2014/main" xmlns="" val="2397693041"/>
                    </a:ext>
                  </a:extLst>
                </a:gridCol>
                <a:gridCol w="5792080">
                  <a:extLst>
                    <a:ext uri="{9D8B030D-6E8A-4147-A177-3AD203B41FA5}">
                      <a16:colId xmlns:a16="http://schemas.microsoft.com/office/drawing/2014/main" xmlns="" val="1673740547"/>
                    </a:ext>
                  </a:extLst>
                </a:gridCol>
              </a:tblGrid>
              <a:tr h="5437901">
                <a:tc>
                  <a:txBody>
                    <a:bodyPr/>
                    <a:lstStyle/>
                    <a:p>
                      <a:endParaRPr lang="fr-FR" dirty="0"/>
                    </a:p>
                  </a:txBody>
                  <a:tcPr>
                    <a:solidFill>
                      <a:schemeClr val="accent1">
                        <a:lumMod val="40000"/>
                        <a:lumOff val="60000"/>
                      </a:schemeClr>
                    </a:solidFill>
                  </a:tcPr>
                </a:tc>
                <a:tc>
                  <a:txBody>
                    <a:bodyPr/>
                    <a:lstStyle/>
                    <a:p>
                      <a:endParaRPr lang="fr-FR" dirty="0"/>
                    </a:p>
                  </a:txBody>
                  <a:tcPr/>
                </a:tc>
                <a:extLst>
                  <a:ext uri="{0D108BD9-81ED-4DB2-BD59-A6C34878D82A}">
                    <a16:rowId xmlns:a16="http://schemas.microsoft.com/office/drawing/2014/main" xmlns="" val="4138251159"/>
                  </a:ext>
                </a:extLst>
              </a:tr>
            </a:tbl>
          </a:graphicData>
        </a:graphic>
      </p:graphicFrame>
      <p:sp>
        <p:nvSpPr>
          <p:cNvPr id="11" name="Espace réservé du contenu 3"/>
          <p:cNvSpPr>
            <a:spLocks noGrp="1"/>
          </p:cNvSpPr>
          <p:nvPr/>
        </p:nvSpPr>
        <p:spPr>
          <a:xfrm>
            <a:off x="1290145" y="1387192"/>
            <a:ext cx="4443341" cy="5401479"/>
          </a:xfrm>
          <a:prstGeom prst="rect">
            <a:avLst/>
          </a:prstGeom>
          <a:solidFill>
            <a:schemeClr val="accent1">
              <a:lumMod val="20000"/>
              <a:lumOff val="80000"/>
            </a:schemeClr>
          </a:solidFill>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fr-FR" sz="1600" b="1" dirty="0">
                <a:latin typeface="Times New Roman" panose="02020603050405020304" pitchFamily="18" charset="0"/>
                <a:cs typeface="Times New Roman" panose="02020603050405020304" pitchFamily="18" charset="0"/>
              </a:rPr>
              <a:t>Le </a:t>
            </a:r>
            <a:r>
              <a:rPr lang="fr-FR" sz="1600" b="1" dirty="0" smtClean="0">
                <a:latin typeface="Times New Roman" panose="02020603050405020304" pitchFamily="18" charset="0"/>
                <a:cs typeface="Times New Roman" panose="02020603050405020304" pitchFamily="18" charset="0"/>
              </a:rPr>
              <a:t>Covid</a:t>
            </a:r>
            <a:r>
              <a:rPr lang="fr-FR" sz="1600" b="1" dirty="0">
                <a:latin typeface="Times New Roman" panose="02020603050405020304" pitchFamily="18" charset="0"/>
                <a:cs typeface="Times New Roman" panose="02020603050405020304" pitchFamily="18" charset="0"/>
              </a:rPr>
              <a:t>-</a:t>
            </a:r>
            <a:r>
              <a:rPr lang="fr-FR" sz="1600" b="1" dirty="0" smtClean="0">
                <a:latin typeface="Times New Roman" panose="02020603050405020304" pitchFamily="18" charset="0"/>
                <a:cs typeface="Times New Roman" panose="02020603050405020304" pitchFamily="18" charset="0"/>
              </a:rPr>
              <a:t>19 </a:t>
            </a:r>
            <a:r>
              <a:rPr lang="fr-FR" sz="1600" b="1" dirty="0">
                <a:latin typeface="Times New Roman" panose="02020603050405020304" pitchFamily="18" charset="0"/>
                <a:cs typeface="Times New Roman" panose="02020603050405020304" pitchFamily="18" charset="0"/>
              </a:rPr>
              <a:t>a démontré </a:t>
            </a:r>
            <a:r>
              <a:rPr lang="fr-FR" sz="1600" b="1" dirty="0" smtClean="0">
                <a:latin typeface="Times New Roman" panose="02020603050405020304" pitchFamily="18" charset="0"/>
                <a:cs typeface="Times New Roman" panose="02020603050405020304" pitchFamily="18" charset="0"/>
              </a:rPr>
              <a:t>les limites de </a:t>
            </a:r>
            <a:r>
              <a:rPr lang="fr-FR" sz="1600" b="1" dirty="0">
                <a:latin typeface="Times New Roman" panose="02020603050405020304" pitchFamily="18" charset="0"/>
                <a:cs typeface="Times New Roman" panose="02020603050405020304" pitchFamily="18" charset="0"/>
              </a:rPr>
              <a:t>l’économie délocalisée et </a:t>
            </a:r>
            <a:r>
              <a:rPr lang="fr-FR" sz="1600" b="1" dirty="0" smtClean="0">
                <a:latin typeface="Times New Roman" panose="02020603050405020304" pitchFamily="18" charset="0"/>
                <a:cs typeface="Times New Roman" panose="02020603050405020304" pitchFamily="18" charset="0"/>
              </a:rPr>
              <a:t>mondialisée. Et il y a un </a:t>
            </a:r>
            <a:r>
              <a:rPr lang="fr-FR" sz="1600" b="1" dirty="0">
                <a:latin typeface="Times New Roman" panose="02020603050405020304" pitchFamily="18" charset="0"/>
                <a:cs typeface="Times New Roman" panose="02020603050405020304" pitchFamily="18" charset="0"/>
              </a:rPr>
              <a:t>besoin urgent de repenser l’économie mondiale, en mettant au centre des préoccupations la promotion </a:t>
            </a:r>
            <a:r>
              <a:rPr lang="fr-FR" sz="1600" b="1" dirty="0" smtClean="0">
                <a:latin typeface="Times New Roman" panose="02020603050405020304" pitchFamily="18" charset="0"/>
                <a:cs typeface="Times New Roman" panose="02020603050405020304" pitchFamily="18" charset="0"/>
              </a:rPr>
              <a:t>de l’ESS</a:t>
            </a:r>
            <a:r>
              <a:rPr lang="fr-FR" sz="1600" b="1" dirty="0">
                <a:latin typeface="Times New Roman" panose="02020603050405020304" pitchFamily="18" charset="0"/>
                <a:cs typeface="Times New Roman" panose="02020603050405020304" pitchFamily="18" charset="0"/>
              </a:rPr>
              <a:t>, </a:t>
            </a:r>
            <a:r>
              <a:rPr lang="fr-FR" sz="1600" b="1" dirty="0" smtClean="0">
                <a:latin typeface="Times New Roman" panose="02020603050405020304" pitchFamily="18" charset="0"/>
                <a:cs typeface="Times New Roman" panose="02020603050405020304" pitchFamily="18" charset="0"/>
              </a:rPr>
              <a:t>celle qui offre  le + d’opportunité d’emploi et d’auto-emploi de proximité et non délocalisables. </a:t>
            </a:r>
          </a:p>
          <a:p>
            <a:pPr algn="just"/>
            <a:r>
              <a:rPr lang="fr-FR" sz="1600" b="1" dirty="0" smtClean="0">
                <a:latin typeface="Times New Roman" panose="02020603050405020304" pitchFamily="18" charset="0"/>
                <a:cs typeface="Times New Roman" panose="02020603050405020304" pitchFamily="18" charset="0"/>
              </a:rPr>
              <a:t>Le développement d’une ESS + </a:t>
            </a:r>
            <a:r>
              <a:rPr lang="fr-FR" sz="1600" b="1" dirty="0">
                <a:latin typeface="Times New Roman" panose="02020603050405020304" pitchFamily="18" charset="0"/>
                <a:cs typeface="Times New Roman" panose="02020603050405020304" pitchFamily="18" charset="0"/>
              </a:rPr>
              <a:t>inclusive </a:t>
            </a:r>
            <a:r>
              <a:rPr lang="fr-FR" sz="1600" b="1" dirty="0" smtClean="0">
                <a:latin typeface="Times New Roman" panose="02020603050405020304" pitchFamily="18" charset="0"/>
                <a:cs typeface="Times New Roman" panose="02020603050405020304" pitchFamily="18" charset="0"/>
              </a:rPr>
              <a:t>de l’économie informelle, en la structurant, tout en la préservant et la rendant + </a:t>
            </a:r>
            <a:r>
              <a:rPr lang="fr-FR" sz="1600" b="1" dirty="0">
                <a:latin typeface="Times New Roman" panose="02020603050405020304" pitchFamily="18" charset="0"/>
                <a:cs typeface="Times New Roman" panose="02020603050405020304" pitchFamily="18" charset="0"/>
              </a:rPr>
              <a:t>sensible au </a:t>
            </a:r>
            <a:r>
              <a:rPr lang="fr-FR" sz="1600" b="1" dirty="0" smtClean="0">
                <a:latin typeface="Times New Roman" panose="02020603050405020304" pitchFamily="18" charset="0"/>
                <a:cs typeface="Times New Roman" panose="02020603050405020304" pitchFamily="18" charset="0"/>
              </a:rPr>
              <a:t>genre.</a:t>
            </a:r>
          </a:p>
          <a:p>
            <a:pPr algn="just"/>
            <a:r>
              <a:rPr lang="fr-FR" sz="1600" b="1" dirty="0" smtClean="0">
                <a:latin typeface="Times New Roman" panose="02020603050405020304" pitchFamily="18" charset="0"/>
                <a:cs typeface="Times New Roman" panose="02020603050405020304" pitchFamily="18" charset="0"/>
              </a:rPr>
              <a:t>Le renforcement des rôles et responsabilités des Collectivités territoriales, un fait qui s’impose, de par leurs interventions de proximité circoncises dans leur territoire et + à même de proposer des réponses et des solutions adaptées à la fois à leur secteur de l’ESS et à leur communauté, dont les femmes.  </a:t>
            </a:r>
            <a:endParaRPr lang="fr-FR" sz="1600" b="1" dirty="0">
              <a:latin typeface="Times New Roman" panose="02020603050405020304" pitchFamily="18" charset="0"/>
              <a:cs typeface="Times New Roman" panose="02020603050405020304" pitchFamily="18" charset="0"/>
            </a:endParaRPr>
          </a:p>
        </p:txBody>
      </p:sp>
      <p:sp>
        <p:nvSpPr>
          <p:cNvPr id="12" name="Espace réservé du contenu 3"/>
          <p:cNvSpPr>
            <a:spLocks noGrp="1"/>
          </p:cNvSpPr>
          <p:nvPr/>
        </p:nvSpPr>
        <p:spPr>
          <a:xfrm>
            <a:off x="6085988" y="1871939"/>
            <a:ext cx="5622382" cy="4431983"/>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vert="horz" wrap="square" lIns="91440" tIns="45720" rIns="91440" bIns="45720"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indent="0">
              <a:buNone/>
            </a:pPr>
            <a:r>
              <a:rPr lang="fr-MA" sz="1600" b="1" dirty="0" smtClean="0">
                <a:solidFill>
                  <a:schemeClr val="tx1"/>
                </a:solidFill>
                <a:latin typeface="Times New Roman" panose="02020603050405020304" pitchFamily="18" charset="0"/>
                <a:cs typeface="Times New Roman" panose="02020603050405020304" pitchFamily="18" charset="0"/>
              </a:rPr>
              <a:t>RÔLES ET RESPONSABILITÉS DES CT: </a:t>
            </a:r>
            <a:endParaRPr lang="fr-FR" sz="1600" b="1"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a:t>
            </a:r>
            <a:r>
              <a:rPr lang="fr-FR" sz="1400" b="1" dirty="0" smtClean="0">
                <a:solidFill>
                  <a:schemeClr val="tx1"/>
                </a:solidFill>
                <a:latin typeface="Times New Roman" panose="02020603050405020304" pitchFamily="18" charset="0"/>
                <a:cs typeface="Times New Roman" panose="02020603050405020304" pitchFamily="18" charset="0"/>
              </a:rPr>
              <a:t> pour la mise en place de </a:t>
            </a:r>
            <a:r>
              <a:rPr lang="fr-FR" sz="1400" b="1" dirty="0">
                <a:solidFill>
                  <a:schemeClr val="tx1"/>
                </a:solidFill>
                <a:latin typeface="Times New Roman" panose="02020603050405020304" pitchFamily="18" charset="0"/>
                <a:cs typeface="Times New Roman" panose="02020603050405020304" pitchFamily="18" charset="0"/>
              </a:rPr>
              <a:t>politique </a:t>
            </a:r>
            <a:r>
              <a:rPr lang="fr-FR" sz="1400" b="1" dirty="0" smtClean="0">
                <a:solidFill>
                  <a:schemeClr val="tx1"/>
                </a:solidFill>
                <a:latin typeface="Times New Roman" panose="02020603050405020304" pitchFamily="18" charset="0"/>
                <a:cs typeface="Times New Roman" panose="02020603050405020304" pitchFamily="18" charset="0"/>
              </a:rPr>
              <a:t>et de programmes d’une ESS sensible au genre, permettant le </a:t>
            </a:r>
            <a:r>
              <a:rPr lang="fr-FR" sz="1400" b="1" dirty="0">
                <a:solidFill>
                  <a:schemeClr val="tx1"/>
                </a:solidFill>
                <a:latin typeface="Times New Roman" panose="02020603050405020304" pitchFamily="18" charset="0"/>
                <a:cs typeface="Times New Roman" panose="02020603050405020304" pitchFamily="18" charset="0"/>
              </a:rPr>
              <a:t>transit efficace </a:t>
            </a:r>
            <a:r>
              <a:rPr lang="fr-FR" sz="1400" b="1" dirty="0" smtClean="0">
                <a:solidFill>
                  <a:schemeClr val="tx1"/>
                </a:solidFill>
                <a:latin typeface="Times New Roman" panose="02020603050405020304" pitchFamily="18" charset="0"/>
                <a:cs typeface="Times New Roman" panose="02020603050405020304" pitchFamily="18" charset="0"/>
              </a:rPr>
              <a:t>de l’économie informelle vers celle </a:t>
            </a:r>
            <a:r>
              <a:rPr lang="fr-FR" sz="1400" b="1" dirty="0">
                <a:solidFill>
                  <a:schemeClr val="tx1"/>
                </a:solidFill>
                <a:latin typeface="Times New Roman" panose="02020603050405020304" pitchFamily="18" charset="0"/>
                <a:cs typeface="Times New Roman" panose="02020603050405020304" pitchFamily="18" charset="0"/>
              </a:rPr>
              <a:t>formelle pour les </a:t>
            </a:r>
            <a:r>
              <a:rPr lang="fr-FR" sz="1400" b="1" dirty="0" smtClean="0">
                <a:solidFill>
                  <a:schemeClr val="tx1"/>
                </a:solidFill>
                <a:latin typeface="Times New Roman" panose="02020603050405020304" pitchFamily="18" charset="0"/>
                <a:cs typeface="Times New Roman" panose="02020603050405020304" pitchFamily="18" charset="0"/>
              </a:rPr>
              <a:t>femmes;</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a:t>
            </a:r>
            <a:r>
              <a:rPr lang="fr-FR" sz="1400" b="1" dirty="0" smtClean="0">
                <a:solidFill>
                  <a:schemeClr val="tx1"/>
                </a:solidFill>
                <a:latin typeface="Times New Roman" panose="02020603050405020304" pitchFamily="18" charset="0"/>
                <a:cs typeface="Times New Roman" panose="02020603050405020304" pitchFamily="18" charset="0"/>
              </a:rPr>
              <a:t> </a:t>
            </a:r>
            <a:r>
              <a:rPr lang="fr-FR" sz="1400" b="1" dirty="0">
                <a:solidFill>
                  <a:schemeClr val="tx1"/>
                </a:solidFill>
                <a:latin typeface="Times New Roman" panose="02020603050405020304" pitchFamily="18" charset="0"/>
                <a:cs typeface="Times New Roman" panose="02020603050405020304" pitchFamily="18" charset="0"/>
              </a:rPr>
              <a:t>pour identifier les opportunités offertes par l’ESS, dans le territoire et de mobiliser </a:t>
            </a:r>
            <a:r>
              <a:rPr lang="fr-FR" sz="1400" b="1" dirty="0" smtClean="0">
                <a:solidFill>
                  <a:schemeClr val="tx1"/>
                </a:solidFill>
                <a:latin typeface="Times New Roman" panose="02020603050405020304" pitchFamily="18" charset="0"/>
                <a:cs typeface="Times New Roman" panose="02020603050405020304" pitchFamily="18" charset="0"/>
              </a:rPr>
              <a:t>les acteurs/actrices clés;</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a:t>
            </a:r>
            <a:r>
              <a:rPr lang="fr-FR" sz="1400" b="1" dirty="0" smtClean="0">
                <a:solidFill>
                  <a:schemeClr val="tx1"/>
                </a:solidFill>
                <a:latin typeface="Times New Roman" panose="02020603050405020304" pitchFamily="18" charset="0"/>
                <a:cs typeface="Times New Roman" panose="02020603050405020304" pitchFamily="18" charset="0"/>
              </a:rPr>
              <a:t> </a:t>
            </a:r>
            <a:r>
              <a:rPr lang="fr-FR" sz="1400" b="1" dirty="0">
                <a:solidFill>
                  <a:schemeClr val="tx1"/>
                </a:solidFill>
                <a:latin typeface="Times New Roman" panose="02020603050405020304" pitchFamily="18" charset="0"/>
                <a:cs typeface="Times New Roman" panose="02020603050405020304" pitchFamily="18" charset="0"/>
              </a:rPr>
              <a:t>de facilitateur de la concertation et la coordination entre </a:t>
            </a:r>
            <a:r>
              <a:rPr lang="fr-FR" sz="1400" b="1" dirty="0" smtClean="0">
                <a:solidFill>
                  <a:schemeClr val="tx1"/>
                </a:solidFill>
                <a:latin typeface="Times New Roman" panose="02020603050405020304" pitchFamily="18" charset="0"/>
                <a:cs typeface="Times New Roman" panose="02020603050405020304" pitchFamily="18" charset="0"/>
              </a:rPr>
              <a:t>les </a:t>
            </a:r>
            <a:r>
              <a:rPr lang="fr-FR" sz="1400" b="1" dirty="0">
                <a:solidFill>
                  <a:schemeClr val="tx1"/>
                </a:solidFill>
                <a:latin typeface="Times New Roman" panose="02020603050405020304" pitchFamily="18" charset="0"/>
                <a:cs typeface="Times New Roman" panose="02020603050405020304" pitchFamily="18" charset="0"/>
              </a:rPr>
              <a:t>acteurs/actrices locales clés de </a:t>
            </a:r>
            <a:r>
              <a:rPr lang="fr-FR" sz="1400" b="1" dirty="0" smtClean="0">
                <a:solidFill>
                  <a:schemeClr val="tx1"/>
                </a:solidFill>
                <a:latin typeface="Times New Roman" panose="02020603050405020304" pitchFamily="18" charset="0"/>
                <a:cs typeface="Times New Roman" panose="02020603050405020304" pitchFamily="18" charset="0"/>
              </a:rPr>
              <a:t>l’ESS;  </a:t>
            </a:r>
          </a:p>
          <a:p>
            <a:pPr marL="342900" indent="-342900" algn="just">
              <a:buFont typeface="+mj-lt"/>
              <a:buAutoNum type="arabicPeriod"/>
            </a:pPr>
            <a:r>
              <a:rPr lang="fr-FR" sz="1400" b="1" dirty="0">
                <a:solidFill>
                  <a:srgbClr val="FF0000"/>
                </a:solidFill>
                <a:latin typeface="Times New Roman" panose="02020603050405020304" pitchFamily="18" charset="0"/>
                <a:cs typeface="Times New Roman" panose="02020603050405020304" pitchFamily="18" charset="0"/>
              </a:rPr>
              <a:t>Rôle </a:t>
            </a:r>
            <a:r>
              <a:rPr lang="fr-FR" sz="1400" b="1" dirty="0">
                <a:solidFill>
                  <a:schemeClr val="tx1"/>
                </a:solidFill>
                <a:latin typeface="Times New Roman" panose="02020603050405020304" pitchFamily="18" charset="0"/>
                <a:cs typeface="Times New Roman" panose="02020603050405020304" pitchFamily="18" charset="0"/>
              </a:rPr>
              <a:t>de création de services relevant de l’ESS et de </a:t>
            </a:r>
            <a:r>
              <a:rPr lang="fr-FR" sz="1400" b="1" dirty="0" smtClean="0">
                <a:solidFill>
                  <a:schemeClr val="tx1"/>
                </a:solidFill>
                <a:latin typeface="Times New Roman" panose="02020603050405020304" pitchFamily="18" charset="0"/>
                <a:cs typeface="Times New Roman" panose="02020603050405020304" pitchFamily="18" charset="0"/>
              </a:rPr>
              <a:t>synergie </a:t>
            </a:r>
            <a:r>
              <a:rPr lang="fr-FR" sz="1400" b="1" dirty="0">
                <a:solidFill>
                  <a:schemeClr val="tx1"/>
                </a:solidFill>
                <a:latin typeface="Times New Roman" panose="02020603050405020304" pitchFamily="18" charset="0"/>
                <a:cs typeface="Times New Roman" panose="02020603050405020304" pitchFamily="18" charset="0"/>
              </a:rPr>
              <a:t>entre les </a:t>
            </a:r>
            <a:r>
              <a:rPr lang="fr-FR" sz="1400" b="1" dirty="0" smtClean="0">
                <a:solidFill>
                  <a:schemeClr val="tx1"/>
                </a:solidFill>
                <a:latin typeface="Times New Roman" panose="02020603050405020304" pitchFamily="18" charset="0"/>
                <a:cs typeface="Times New Roman" panose="02020603050405020304" pitchFamily="18" charset="0"/>
              </a:rPr>
              <a:t>acteurs/actrices</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 </a:t>
            </a:r>
            <a:r>
              <a:rPr lang="fr-FR" sz="1400" b="1" dirty="0">
                <a:solidFill>
                  <a:schemeClr val="tx1"/>
                </a:solidFill>
                <a:latin typeface="Times New Roman" panose="02020603050405020304" pitchFamily="18" charset="0"/>
                <a:cs typeface="Times New Roman" panose="02020603050405020304" pitchFamily="18" charset="0"/>
              </a:rPr>
              <a:t>pour mettre en place des actions d’accompagnement et </a:t>
            </a:r>
            <a:r>
              <a:rPr lang="fr-FR" sz="1400" b="1" dirty="0" smtClean="0">
                <a:solidFill>
                  <a:schemeClr val="tx1"/>
                </a:solidFill>
                <a:latin typeface="Times New Roman" panose="02020603050405020304" pitchFamily="18" charset="0"/>
                <a:cs typeface="Times New Roman" panose="02020603050405020304" pitchFamily="18" charset="0"/>
              </a:rPr>
              <a:t>de développement </a:t>
            </a:r>
            <a:r>
              <a:rPr lang="fr-FR" sz="1400" b="1" dirty="0">
                <a:solidFill>
                  <a:schemeClr val="tx1"/>
                </a:solidFill>
                <a:latin typeface="Times New Roman" panose="02020603050405020304" pitchFamily="18" charset="0"/>
                <a:cs typeface="Times New Roman" panose="02020603050405020304" pitchFamily="18" charset="0"/>
              </a:rPr>
              <a:t>des capacités en ESS (</a:t>
            </a:r>
            <a:r>
              <a:rPr lang="fr-FR" sz="1400" b="1" dirty="0" smtClean="0">
                <a:solidFill>
                  <a:schemeClr val="tx1"/>
                </a:solidFill>
                <a:latin typeface="Times New Roman" panose="02020603050405020304" pitchFamily="18" charset="0"/>
                <a:cs typeface="Times New Roman" panose="02020603050405020304" pitchFamily="18" charset="0"/>
              </a:rPr>
              <a:t>coaching/mentorat)</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a:t>
            </a:r>
            <a:r>
              <a:rPr lang="fr-FR" sz="1400" b="1" dirty="0" smtClean="0">
                <a:solidFill>
                  <a:schemeClr val="tx1"/>
                </a:solidFill>
                <a:latin typeface="Times New Roman" panose="02020603050405020304" pitchFamily="18" charset="0"/>
                <a:cs typeface="Times New Roman" panose="02020603050405020304" pitchFamily="18" charset="0"/>
              </a:rPr>
              <a:t> </a:t>
            </a:r>
            <a:r>
              <a:rPr lang="fr-FR" sz="1400" b="1" dirty="0">
                <a:solidFill>
                  <a:schemeClr val="tx1"/>
                </a:solidFill>
                <a:latin typeface="Times New Roman" panose="02020603050405020304" pitchFamily="18" charset="0"/>
                <a:cs typeface="Times New Roman" panose="02020603050405020304" pitchFamily="18" charset="0"/>
              </a:rPr>
              <a:t>de mise en réseau d’hommes et de femmes et de modèles de développement  de </a:t>
            </a:r>
            <a:r>
              <a:rPr lang="fr-FR" sz="1400" b="1" dirty="0" smtClean="0">
                <a:solidFill>
                  <a:schemeClr val="tx1"/>
                </a:solidFill>
                <a:latin typeface="Times New Roman" panose="02020603050405020304" pitchFamily="18" charset="0"/>
                <a:cs typeface="Times New Roman" panose="02020603050405020304" pitchFamily="18" charset="0"/>
              </a:rPr>
              <a:t>leadership local en ESS;</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 </a:t>
            </a:r>
            <a:r>
              <a:rPr lang="fr-FR" sz="1400" b="1" dirty="0">
                <a:solidFill>
                  <a:schemeClr val="tx1"/>
                </a:solidFill>
                <a:latin typeface="Times New Roman" panose="02020603050405020304" pitchFamily="18" charset="0"/>
                <a:cs typeface="Times New Roman" panose="02020603050405020304" pitchFamily="18" charset="0"/>
              </a:rPr>
              <a:t>de plaidoyer en faveur d’une ESS inclusive et sensible au genre </a:t>
            </a:r>
            <a:r>
              <a:rPr lang="fr-FR" sz="1400" b="1" dirty="0" smtClean="0">
                <a:solidFill>
                  <a:schemeClr val="tx1"/>
                </a:solidFill>
                <a:latin typeface="Times New Roman" panose="02020603050405020304" pitchFamily="18" charset="0"/>
                <a:cs typeface="Times New Roman" panose="02020603050405020304" pitchFamily="18" charset="0"/>
              </a:rPr>
              <a:t>et localisée; </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a:t>
            </a:r>
            <a:r>
              <a:rPr lang="fr-FR" sz="1400" b="1" dirty="0" smtClean="0">
                <a:solidFill>
                  <a:schemeClr val="tx1"/>
                </a:solidFill>
                <a:latin typeface="Times New Roman" panose="02020603050405020304" pitchFamily="18" charset="0"/>
                <a:cs typeface="Times New Roman" panose="02020603050405020304" pitchFamily="18" charset="0"/>
              </a:rPr>
              <a:t> </a:t>
            </a:r>
            <a:r>
              <a:rPr lang="fr-FR" sz="1400" b="1" dirty="0">
                <a:solidFill>
                  <a:schemeClr val="tx1"/>
                </a:solidFill>
                <a:latin typeface="Times New Roman" panose="02020603050405020304" pitchFamily="18" charset="0"/>
                <a:cs typeface="Times New Roman" panose="02020603050405020304" pitchFamily="18" charset="0"/>
              </a:rPr>
              <a:t>de mise en œuvre de projets prometteurs de </a:t>
            </a:r>
            <a:r>
              <a:rPr lang="fr-FR" sz="1400" b="1" dirty="0" smtClean="0">
                <a:solidFill>
                  <a:schemeClr val="tx1"/>
                </a:solidFill>
                <a:latin typeface="Times New Roman" panose="02020603050405020304" pitchFamily="18" charset="0"/>
                <a:cs typeface="Times New Roman" panose="02020603050405020304" pitchFamily="18" charset="0"/>
              </a:rPr>
              <a:t>changement</a:t>
            </a:r>
            <a:r>
              <a:rPr lang="fr-FR" sz="1400" b="1" dirty="0">
                <a:solidFill>
                  <a:schemeClr val="tx1"/>
                </a:solidFill>
                <a:latin typeface="Times New Roman" panose="02020603050405020304" pitchFamily="18" charset="0"/>
                <a:cs typeface="Times New Roman" panose="02020603050405020304" pitchFamily="18" charset="0"/>
              </a:rPr>
              <a:t>;</a:t>
            </a:r>
            <a:endParaRPr lang="fr-FR" sz="1400" b="1"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 </a:t>
            </a:r>
            <a:r>
              <a:rPr lang="fr-FR" sz="1400" b="1" dirty="0">
                <a:solidFill>
                  <a:schemeClr val="tx1"/>
                </a:solidFill>
                <a:latin typeface="Times New Roman" panose="02020603050405020304" pitchFamily="18" charset="0"/>
                <a:cs typeface="Times New Roman" panose="02020603050405020304" pitchFamily="18" charset="0"/>
              </a:rPr>
              <a:t>de documenter les bonnes pratiques et les </a:t>
            </a:r>
            <a:r>
              <a:rPr lang="fr-FR" sz="1400" b="1" dirty="0" smtClean="0">
                <a:solidFill>
                  <a:schemeClr val="tx1"/>
                </a:solidFill>
                <a:latin typeface="Times New Roman" panose="02020603050405020304" pitchFamily="18" charset="0"/>
                <a:cs typeface="Times New Roman" panose="02020603050405020304" pitchFamily="18" charset="0"/>
              </a:rPr>
              <a:t>diffuser;</a:t>
            </a:r>
          </a:p>
          <a:p>
            <a:pPr marL="342900" indent="-342900" algn="just">
              <a:buFont typeface="+mj-lt"/>
              <a:buAutoNum type="arabicPeriod"/>
            </a:pPr>
            <a:r>
              <a:rPr lang="fr-FR" sz="1400" b="1" dirty="0" smtClean="0">
                <a:solidFill>
                  <a:srgbClr val="FF0000"/>
                </a:solidFill>
                <a:latin typeface="Times New Roman" panose="02020603050405020304" pitchFamily="18" charset="0"/>
                <a:cs typeface="Times New Roman" panose="02020603050405020304" pitchFamily="18" charset="0"/>
              </a:rPr>
              <a:t>Rôle</a:t>
            </a:r>
            <a:r>
              <a:rPr lang="fr-FR" sz="1400" b="1" dirty="0" smtClean="0">
                <a:solidFill>
                  <a:schemeClr val="tx1"/>
                </a:solidFill>
                <a:latin typeface="Times New Roman" panose="02020603050405020304" pitchFamily="18" charset="0"/>
                <a:cs typeface="Times New Roman" panose="02020603050405020304" pitchFamily="18" charset="0"/>
              </a:rPr>
              <a:t> </a:t>
            </a:r>
            <a:r>
              <a:rPr lang="fr-FR" sz="1400" b="1" dirty="0">
                <a:solidFill>
                  <a:schemeClr val="tx1"/>
                </a:solidFill>
                <a:latin typeface="Times New Roman" panose="02020603050405020304" pitchFamily="18" charset="0"/>
                <a:cs typeface="Times New Roman" panose="02020603050405020304" pitchFamily="18" charset="0"/>
              </a:rPr>
              <a:t>de </a:t>
            </a:r>
            <a:r>
              <a:rPr lang="fr-FR" sz="1400" b="1" dirty="0" smtClean="0">
                <a:solidFill>
                  <a:schemeClr val="tx1"/>
                </a:solidFill>
                <a:latin typeface="Times New Roman" panose="02020603050405020304" pitchFamily="18" charset="0"/>
                <a:cs typeface="Times New Roman" panose="02020603050405020304" pitchFamily="18" charset="0"/>
              </a:rPr>
              <a:t>mobilisation </a:t>
            </a:r>
            <a:r>
              <a:rPr lang="fr-FR" sz="1400" b="1" dirty="0">
                <a:solidFill>
                  <a:schemeClr val="tx1"/>
                </a:solidFill>
                <a:latin typeface="Times New Roman" panose="02020603050405020304" pitchFamily="18" charset="0"/>
                <a:cs typeface="Times New Roman" panose="02020603050405020304" pitchFamily="18" charset="0"/>
              </a:rPr>
              <a:t>des ressources locales, de leur répartition sensible au </a:t>
            </a:r>
            <a:r>
              <a:rPr lang="fr-FR" sz="1400" b="1" dirty="0" smtClean="0">
                <a:solidFill>
                  <a:schemeClr val="tx1"/>
                </a:solidFill>
                <a:latin typeface="Times New Roman" panose="02020603050405020304" pitchFamily="18" charset="0"/>
                <a:cs typeface="Times New Roman" panose="02020603050405020304" pitchFamily="18" charset="0"/>
              </a:rPr>
              <a:t>genre.</a:t>
            </a:r>
            <a:endParaRPr lang="fr-FR"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642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929898" y="219653"/>
            <a:ext cx="10693831" cy="945195"/>
          </a:xfrm>
        </p:spPr>
        <p:txBody>
          <a:bodyPr>
            <a:noAutofit/>
          </a:bodyPr>
          <a:lstStyle/>
          <a:p>
            <a:pPr algn="ctr"/>
            <a:r>
              <a:rPr lang="fr-FR" sz="2400" dirty="0">
                <a:solidFill>
                  <a:schemeClr val="tx1"/>
                </a:solidFill>
              </a:rPr>
              <a:t>DÉFIS DE L’EMPLOI ET DE </a:t>
            </a:r>
            <a:r>
              <a:rPr lang="fr-FR" sz="2400" dirty="0" smtClean="0">
                <a:solidFill>
                  <a:schemeClr val="tx1"/>
                </a:solidFill>
              </a:rPr>
              <a:t>L’ENTREPRENeuRIAT </a:t>
            </a:r>
            <a:r>
              <a:rPr lang="fr-FR" sz="2400" dirty="0">
                <a:solidFill>
                  <a:schemeClr val="tx1"/>
                </a:solidFill>
              </a:rPr>
              <a:t>DES FEMMES AFRICAINES DANS L’ÈRE POST </a:t>
            </a:r>
            <a:r>
              <a:rPr lang="fr-FR" sz="2400" dirty="0" smtClean="0">
                <a:solidFill>
                  <a:schemeClr val="tx1"/>
                </a:solidFill>
              </a:rPr>
              <a:t>COVID-19</a:t>
            </a:r>
            <a:r>
              <a:rPr lang="fr-FR" sz="2400" dirty="0">
                <a:solidFill>
                  <a:schemeClr val="tx1"/>
                </a:solidFill>
              </a:rPr>
              <a:t>, SELON LE </a:t>
            </a:r>
            <a:r>
              <a:rPr lang="fr-FR" sz="2400" dirty="0" smtClean="0">
                <a:solidFill>
                  <a:schemeClr val="tx1"/>
                </a:solidFill>
              </a:rPr>
              <a:t>REFELA</a:t>
            </a:r>
            <a:endParaRPr lang="en-US" sz="2200" dirty="0">
              <a:solidFill>
                <a:schemeClr val="tx1"/>
              </a:solidFill>
            </a:endParaRPr>
          </a:p>
        </p:txBody>
      </p:sp>
      <p:graphicFrame>
        <p:nvGraphicFramePr>
          <p:cNvPr id="8" name="Espace réservé du contenu 3"/>
          <p:cNvGraphicFramePr>
            <a:graphicFrameLocks noGrp="1"/>
          </p:cNvGraphicFramePr>
          <p:nvPr>
            <p:ph idx="1"/>
            <p:extLst>
              <p:ext uri="{D42A27DB-BD31-4B8C-83A1-F6EECF244321}">
                <p14:modId xmlns:p14="http://schemas.microsoft.com/office/powerpoint/2010/main" val="3528286540"/>
              </p:ext>
            </p:extLst>
          </p:nvPr>
        </p:nvGraphicFramePr>
        <p:xfrm>
          <a:off x="1250950" y="1134033"/>
          <a:ext cx="10179050" cy="5603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134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a:t>Relance et création d’emplois décents</a:t>
            </a:r>
            <a:br>
              <a:rPr lang="fr-FR" altLang="ko-KR" sz="3600" b="1" dirty="0"/>
            </a:br>
            <a:r>
              <a:rPr lang="fr-FR" altLang="ko-KR" sz="3600" b="1" dirty="0"/>
              <a:t>à travers </a:t>
            </a:r>
            <a:r>
              <a:rPr lang="fr-FR" altLang="ko-KR" sz="3600" b="1" dirty="0" smtClean="0"/>
              <a:t>l’ESS</a:t>
            </a:r>
            <a:endParaRPr lang="en-US" altLang="ko-KR" sz="3600" b="1" dirty="0"/>
          </a:p>
        </p:txBody>
      </p:sp>
      <p:sp>
        <p:nvSpPr>
          <p:cNvPr id="8" name="Title 1"/>
          <p:cNvSpPr txBox="1">
            <a:spLocks/>
          </p:cNvSpPr>
          <p:nvPr/>
        </p:nvSpPr>
        <p:spPr>
          <a:xfrm>
            <a:off x="5339163" y="2396169"/>
            <a:ext cx="6173491" cy="21718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defRPr/>
            </a:pPr>
            <a:r>
              <a:rPr lang="fr-FR" altLang="ko-KR" sz="2500" b="1" dirty="0" smtClean="0">
                <a:solidFill>
                  <a:schemeClr val="tx1"/>
                </a:solidFill>
              </a:rPr>
              <a:t>Dara huot</a:t>
            </a:r>
          </a:p>
          <a:p>
            <a:pPr algn="ctr">
              <a:defRPr/>
            </a:pPr>
            <a:endParaRPr lang="fr-FR" altLang="ko-KR" sz="2500" b="1" dirty="0">
              <a:solidFill>
                <a:schemeClr val="tx1"/>
              </a:solidFill>
            </a:endParaRPr>
          </a:p>
          <a:p>
            <a:pPr algn="ctr">
              <a:defRPr/>
            </a:pPr>
            <a:r>
              <a:rPr lang="fr-FR" altLang="ko-KR" sz="2200" b="1" dirty="0" smtClean="0">
                <a:solidFill>
                  <a:schemeClr val="tx1"/>
                </a:solidFill>
              </a:rPr>
              <a:t>directeur</a:t>
            </a:r>
          </a:p>
          <a:p>
            <a:pPr algn="ctr">
              <a:defRPr/>
            </a:pPr>
            <a:endParaRPr lang="fr-FR" altLang="ko-KR" sz="2200" b="1" dirty="0">
              <a:solidFill>
                <a:schemeClr val="tx1"/>
              </a:solidFill>
            </a:endParaRPr>
          </a:p>
          <a:p>
            <a:pPr algn="ctr">
              <a:defRPr/>
            </a:pPr>
            <a:r>
              <a:rPr lang="fr-FR" altLang="ko-KR" sz="2200" b="1" dirty="0" smtClean="0">
                <a:solidFill>
                  <a:schemeClr val="tx1"/>
                </a:solidFill>
              </a:rPr>
              <a:t>Phare performing social enterprise</a:t>
            </a:r>
          </a:p>
          <a:p>
            <a:pPr algn="ctr">
              <a:defRPr/>
            </a:pPr>
            <a:endParaRPr lang="fr-FR" altLang="ko-KR" sz="2200" b="1" dirty="0">
              <a:solidFill>
                <a:schemeClr val="tx1"/>
              </a:solidFill>
            </a:endParaRPr>
          </a:p>
          <a:p>
            <a:pPr algn="ctr">
              <a:defRPr/>
            </a:pPr>
            <a:r>
              <a:rPr lang="fr-FR" altLang="ko-KR" sz="2200" b="1" dirty="0" smtClean="0">
                <a:solidFill>
                  <a:schemeClr val="tx1"/>
                </a:solidFill>
              </a:rPr>
              <a:t>cambodge</a:t>
            </a:r>
            <a:endParaRPr lang="fr-FR" altLang="ko-KR" sz="2200" b="1" dirty="0">
              <a:solidFill>
                <a:schemeClr val="tx1"/>
              </a:solidFill>
            </a:endParaRPr>
          </a:p>
          <a:p>
            <a:pPr algn="just">
              <a:defRPr/>
            </a:pPr>
            <a:endParaRPr lang="fr-FR" altLang="ko-KR" sz="2200" b="1" dirty="0" smtClean="0">
              <a:solidFill>
                <a:schemeClr val="tx1"/>
              </a:solidFill>
            </a:endParaRPr>
          </a:p>
          <a:p>
            <a:pPr algn="just">
              <a:defRPr/>
            </a:pPr>
            <a:endParaRPr lang="en-US" altLang="ko-KR" sz="2200" b="1" dirty="0">
              <a:solidFill>
                <a:schemeClr val="tx1"/>
              </a:solidFill>
            </a:endParaRPr>
          </a:p>
        </p:txBody>
      </p:sp>
      <p:pic>
        <p:nvPicPr>
          <p:cNvPr id="9" name="Picture 3">
            <a:extLst>
              <a:ext uri="{FF2B5EF4-FFF2-40B4-BE49-F238E27FC236}">
                <a16:creationId xmlns="" xmlns:a16="http://schemas.microsoft.com/office/drawing/2014/main" xmlns:lc="http://schemas.openxmlformats.org/drawingml/2006/lockedCanvas" id="{56A99201-3DB9-4D40-B001-BB61365590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24" y="1677241"/>
            <a:ext cx="2203376" cy="3200400"/>
          </a:xfrm>
          <a:prstGeom prst="rect">
            <a:avLst/>
          </a:prstGeom>
          <a:noFill/>
          <a:ln>
            <a:solidFill>
              <a:schemeClr val="tx1"/>
            </a:solidFill>
          </a:ln>
          <a:effectLst>
            <a:outerShdw blurRad="50800" dist="38100" dir="2700000" algn="tl" rotWithShape="0">
              <a:schemeClr val="tx2">
                <a:alpha val="40000"/>
              </a:schemeClr>
            </a:outerShdw>
          </a:effectLst>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365" y="4977052"/>
            <a:ext cx="855693" cy="868298"/>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524" y="5907344"/>
            <a:ext cx="798163" cy="798163"/>
          </a:xfrm>
          <a:prstGeom prst="rect">
            <a:avLst/>
          </a:prstGeom>
        </p:spPr>
      </p:pic>
      <p:pic>
        <p:nvPicPr>
          <p:cNvPr id="10" name="그림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709" y="6106591"/>
            <a:ext cx="1128477" cy="409528"/>
          </a:xfrm>
          <a:prstGeom prst="rect">
            <a:avLst/>
          </a:prstGeom>
        </p:spPr>
      </p:pic>
    </p:spTree>
    <p:extLst>
      <p:ext uri="{BB962C8B-B14F-4D97-AF65-F5344CB8AC3E}">
        <p14:creationId xmlns:p14="http://schemas.microsoft.com/office/powerpoint/2010/main" val="7462708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C6BA94-A015-48DC-9739-DAAE7DB1D116}"/>
              </a:ext>
            </a:extLst>
          </p:cNvPr>
          <p:cNvSpPr>
            <a:spLocks noGrp="1"/>
          </p:cNvSpPr>
          <p:nvPr>
            <p:ph type="title"/>
          </p:nvPr>
        </p:nvSpPr>
        <p:spPr>
          <a:xfrm>
            <a:off x="1251678" y="382385"/>
            <a:ext cx="10178322" cy="640503"/>
          </a:xfrm>
        </p:spPr>
        <p:txBody>
          <a:bodyPr>
            <a:noAutofit/>
          </a:bodyPr>
          <a:lstStyle/>
          <a:p>
            <a:r>
              <a:rPr lang="en-US" sz="3600" dirty="0" err="1" smtClean="0"/>
              <a:t>Modératrice</a:t>
            </a: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p>
        </p:txBody>
      </p:sp>
      <p:sp>
        <p:nvSpPr>
          <p:cNvPr id="7" name="Title 1">
            <a:extLst>
              <a:ext uri="{FF2B5EF4-FFF2-40B4-BE49-F238E27FC236}">
                <a16:creationId xmlns="" xmlns:a16="http://schemas.microsoft.com/office/drawing/2014/main" id="{F4C6BA94-A015-48DC-9739-DAAE7DB1D116}"/>
              </a:ext>
            </a:extLst>
          </p:cNvPr>
          <p:cNvSpPr txBox="1">
            <a:spLocks/>
          </p:cNvSpPr>
          <p:nvPr/>
        </p:nvSpPr>
        <p:spPr>
          <a:xfrm>
            <a:off x="5997844" y="1569118"/>
            <a:ext cx="5429574" cy="11080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3600" dirty="0" smtClean="0">
                <a:solidFill>
                  <a:schemeClr val="tx1"/>
                </a:solidFill>
              </a:rPr>
              <a:t>Laurence </a:t>
            </a:r>
            <a:r>
              <a:rPr lang="en-US" sz="3600" dirty="0" err="1" smtClean="0">
                <a:solidFill>
                  <a:schemeClr val="tx1"/>
                </a:solidFill>
              </a:rPr>
              <a:t>Kwark</a:t>
            </a:r>
            <a:endParaRPr lang="en-US" sz="3600" dirty="0" smtClean="0">
              <a:solidFill>
                <a:schemeClr val="tx1"/>
              </a:solidFill>
            </a:endParaRPr>
          </a:p>
          <a:p>
            <a:endParaRPr lang="en-US" sz="3600" dirty="0">
              <a:solidFill>
                <a:schemeClr val="tx1"/>
              </a:solidFill>
            </a:endParaRPr>
          </a:p>
          <a:p>
            <a:r>
              <a:rPr lang="en-US" sz="3600" dirty="0" err="1" smtClean="0">
                <a:solidFill>
                  <a:schemeClr val="tx1"/>
                </a:solidFill>
              </a:rPr>
              <a:t>secrétaire</a:t>
            </a:r>
            <a:r>
              <a:rPr lang="en-US" sz="3600" dirty="0" smtClean="0">
                <a:solidFill>
                  <a:schemeClr val="tx1"/>
                </a:solidFill>
              </a:rPr>
              <a:t> </a:t>
            </a:r>
            <a:r>
              <a:rPr lang="en-US" sz="3600" dirty="0" err="1" smtClean="0">
                <a:solidFill>
                  <a:schemeClr val="tx1"/>
                </a:solidFill>
              </a:rPr>
              <a:t>générale</a:t>
            </a:r>
            <a:endParaRPr lang="en-US" sz="3600" dirty="0" smtClean="0">
              <a:solidFill>
                <a:schemeClr val="tx1"/>
              </a:solidFill>
            </a:endParaRPr>
          </a:p>
          <a:p>
            <a:endParaRPr lang="en-US" sz="3600" dirty="0" smtClean="0">
              <a:solidFill>
                <a:schemeClr val="tx1"/>
              </a:solidFill>
            </a:endParaRPr>
          </a:p>
          <a:p>
            <a:r>
              <a:rPr lang="en-US" sz="3600" dirty="0" smtClean="0">
                <a:solidFill>
                  <a:schemeClr val="tx1"/>
                </a:solidFill>
              </a:rPr>
              <a:t>forum </a:t>
            </a:r>
            <a:r>
              <a:rPr lang="en-US" sz="3600" dirty="0" err="1" smtClean="0">
                <a:solidFill>
                  <a:schemeClr val="tx1"/>
                </a:solidFill>
              </a:rPr>
              <a:t>mondial</a:t>
            </a:r>
            <a:r>
              <a:rPr lang="en-US" sz="3600" dirty="0" smtClean="0">
                <a:solidFill>
                  <a:schemeClr val="tx1"/>
                </a:solidFill>
              </a:rPr>
              <a:t> de </a:t>
            </a:r>
            <a:r>
              <a:rPr lang="en-US" sz="3600" dirty="0" err="1" smtClean="0">
                <a:solidFill>
                  <a:schemeClr val="tx1"/>
                </a:solidFill>
              </a:rPr>
              <a:t>l’économie</a:t>
            </a:r>
            <a:r>
              <a:rPr lang="en-US" sz="3600" dirty="0" smtClean="0">
                <a:solidFill>
                  <a:schemeClr val="tx1"/>
                </a:solidFill>
              </a:rPr>
              <a:t> </a:t>
            </a:r>
            <a:r>
              <a:rPr lang="en-US" sz="3600" dirty="0" err="1" smtClean="0">
                <a:solidFill>
                  <a:schemeClr val="tx1"/>
                </a:solidFill>
              </a:rPr>
              <a:t>sociale</a:t>
            </a:r>
            <a:r>
              <a:rPr lang="en-US" sz="3600" dirty="0" smtClean="0">
                <a:solidFill>
                  <a:schemeClr val="tx1"/>
                </a:solidFill>
              </a:rPr>
              <a:t> (</a:t>
            </a:r>
            <a:r>
              <a:rPr lang="en-US" sz="3600" dirty="0" err="1" smtClean="0">
                <a:solidFill>
                  <a:schemeClr val="tx1"/>
                </a:solidFill>
              </a:rPr>
              <a:t>gsef</a:t>
            </a:r>
            <a:r>
              <a:rPr lang="en-US" sz="3600" dirty="0" smtClean="0">
                <a:solidFill>
                  <a:schemeClr val="tx1"/>
                </a:solidFill>
              </a:rPr>
              <a:t>)</a:t>
            </a:r>
            <a:r>
              <a:rPr lang="en-US" sz="3600" dirty="0" smtClean="0"/>
              <a:t/>
            </a:r>
            <a:br>
              <a:rPr lang="en-US" sz="3600" dirty="0" smtClean="0"/>
            </a:br>
            <a:endParaRPr lang="en-US" sz="3600" dirty="0"/>
          </a:p>
        </p:txBody>
      </p:sp>
      <p:pic>
        <p:nvPicPr>
          <p:cNvPr id="4" name="그림 3"/>
          <p:cNvPicPr>
            <a:picLocks noChangeAspect="1"/>
          </p:cNvPicPr>
          <p:nvPr/>
        </p:nvPicPr>
        <p:blipFill rotWithShape="1">
          <a:blip r:embed="rId2">
            <a:extLst>
              <a:ext uri="{28A0092B-C50C-407E-A947-70E740481C1C}">
                <a14:useLocalDpi xmlns:a14="http://schemas.microsoft.com/office/drawing/2010/main" val="0"/>
              </a:ext>
            </a:extLst>
          </a:blip>
          <a:srcRect l="15546" t="15028" r="15598" b="5043"/>
          <a:stretch/>
        </p:blipFill>
        <p:spPr>
          <a:xfrm>
            <a:off x="1326586" y="1569118"/>
            <a:ext cx="4192292" cy="3649852"/>
          </a:xfrm>
          <a:prstGeom prst="rect">
            <a:avLst/>
          </a:prstGeom>
          <a:ln>
            <a:solidFill>
              <a:schemeClr val="tx1"/>
            </a:solidFill>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3329540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p:txBody>
          <a:bodyPr>
            <a:normAutofit/>
          </a:bodyPr>
          <a:lstStyle/>
          <a:p>
            <a:pPr algn="ctr"/>
            <a:r>
              <a:rPr lang="en-US" sz="3500" dirty="0" err="1">
                <a:solidFill>
                  <a:schemeClr val="tx1"/>
                </a:solidFill>
              </a:rPr>
              <a:t>répercussions</a:t>
            </a:r>
            <a:r>
              <a:rPr lang="en-US" sz="3500" dirty="0">
                <a:solidFill>
                  <a:schemeClr val="tx1"/>
                </a:solidFill>
              </a:rPr>
              <a:t> de la COVID-19 pour </a:t>
            </a:r>
            <a:r>
              <a:rPr lang="en-US" sz="3500" dirty="0" err="1">
                <a:solidFill>
                  <a:schemeClr val="tx1"/>
                </a:solidFill>
              </a:rPr>
              <a:t>Phare</a:t>
            </a:r>
            <a:r>
              <a:rPr lang="en-US" sz="3500" dirty="0">
                <a:solidFill>
                  <a:schemeClr val="tx1"/>
                </a:solidFill>
              </a:rPr>
              <a:t> et les </a:t>
            </a:r>
            <a:r>
              <a:rPr lang="en-US" sz="3500" dirty="0" err="1">
                <a:solidFill>
                  <a:schemeClr val="tx1"/>
                </a:solidFill>
              </a:rPr>
              <a:t>acteurs</a:t>
            </a:r>
            <a:r>
              <a:rPr lang="en-US" sz="3500" dirty="0">
                <a:solidFill>
                  <a:schemeClr val="tx1"/>
                </a:solidFill>
              </a:rPr>
              <a:t> </a:t>
            </a:r>
            <a:r>
              <a:rPr lang="en-US" sz="3500" dirty="0" err="1">
                <a:solidFill>
                  <a:schemeClr val="tx1"/>
                </a:solidFill>
              </a:rPr>
              <a:t>ess</a:t>
            </a:r>
            <a:r>
              <a:rPr lang="en-US" sz="3500" dirty="0">
                <a:solidFill>
                  <a:schemeClr val="tx1"/>
                </a:solidFill>
              </a:rPr>
              <a:t> du </a:t>
            </a:r>
            <a:r>
              <a:rPr lang="en-US" sz="3500" dirty="0" err="1" smtClean="0">
                <a:solidFill>
                  <a:schemeClr val="tx1"/>
                </a:solidFill>
              </a:rPr>
              <a:t>cambodge</a:t>
            </a:r>
            <a:endParaRPr lang="en-US" sz="35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89685" y="1937289"/>
            <a:ext cx="10178322" cy="4037307"/>
          </a:xfrm>
        </p:spPr>
        <p:txBody>
          <a:bodyPr>
            <a:noAutofit/>
          </a:bodyPr>
          <a:lstStyle/>
          <a:p>
            <a:pPr marL="0" indent="0" algn="just">
              <a:buNone/>
              <a:defRPr/>
            </a:pPr>
            <a:r>
              <a:rPr lang="fr-FR" b="1" dirty="0"/>
              <a:t>Siem Reap &amp; Coronavirus : une économie sous haute tension (article </a:t>
            </a:r>
            <a:r>
              <a:rPr lang="fr-FR" b="1" dirty="0" smtClean="0"/>
              <a:t>publié </a:t>
            </a:r>
            <a:r>
              <a:rPr lang="fr-FR" b="1" dirty="0"/>
              <a:t>dans Cambodge Mag)</a:t>
            </a:r>
          </a:p>
          <a:p>
            <a:pPr marL="0" lvl="0" indent="0" algn="just">
              <a:buNone/>
              <a:defRPr/>
            </a:pPr>
            <a:r>
              <a:rPr lang="fr-FR" dirty="0" smtClean="0">
                <a:solidFill>
                  <a:srgbClr val="C00000"/>
                </a:solidFill>
              </a:rPr>
              <a:t>Contexte</a:t>
            </a:r>
            <a:r>
              <a:rPr lang="fr-FR" dirty="0" smtClean="0"/>
              <a:t>: </a:t>
            </a:r>
            <a:r>
              <a:rPr lang="fr-FR" dirty="0"/>
              <a:t>Accueillant chaque année plus de deux millions de visiteurs, la santé économique de la ville de Siem Reap repose en majeure partie sur la fréquentation touristique. À mesure que la pandémie gagne du terrain, les conséquences économiques pour le Cambodge deviennent chaque jour plus dramatiques. En </a:t>
            </a:r>
            <a:r>
              <a:rPr lang="fr-FR" dirty="0" smtClean="0"/>
              <a:t>effet, </a:t>
            </a:r>
            <a:r>
              <a:rPr lang="fr-FR" dirty="0"/>
              <a:t>le tourisme représente plus de 12 % du PIB.</a:t>
            </a:r>
          </a:p>
          <a:p>
            <a:pPr marL="0" lvl="0" indent="0" algn="just">
              <a:buNone/>
              <a:defRPr/>
            </a:pPr>
            <a:r>
              <a:rPr lang="fr-FR" dirty="0"/>
              <a:t>Les </a:t>
            </a:r>
            <a:r>
              <a:rPr lang="fr-FR" dirty="0" smtClean="0"/>
              <a:t>frontières </a:t>
            </a:r>
            <a:r>
              <a:rPr lang="fr-FR" dirty="0"/>
              <a:t>ont </a:t>
            </a:r>
            <a:r>
              <a:rPr lang="fr-FR" dirty="0" smtClean="0"/>
              <a:t>fermé </a:t>
            </a:r>
            <a:r>
              <a:rPr lang="fr-FR" dirty="0"/>
              <a:t>mi-mars et </a:t>
            </a:r>
            <a:r>
              <a:rPr lang="fr-FR" dirty="0" smtClean="0"/>
              <a:t>l’aéroport </a:t>
            </a:r>
            <a:r>
              <a:rPr lang="fr-FR" dirty="0"/>
              <a:t>de Siem Reap n’a pas rouvert depuis.</a:t>
            </a:r>
            <a:endParaRPr lang="en-US" dirty="0"/>
          </a:p>
          <a:p>
            <a:pPr marL="0" lvl="0" indent="0" algn="just">
              <a:buNone/>
              <a:defRPr/>
            </a:pPr>
            <a:r>
              <a:rPr lang="fr-FR" dirty="0"/>
              <a:t>Et </a:t>
            </a:r>
            <a:r>
              <a:rPr lang="fr-FR" dirty="0" smtClean="0"/>
              <a:t>près </a:t>
            </a:r>
            <a:r>
              <a:rPr lang="fr-FR" dirty="0"/>
              <a:t>de 99% des revenus touristiques ont disparu.</a:t>
            </a:r>
          </a:p>
          <a:p>
            <a:pPr marL="0" indent="0" algn="just">
              <a:buNone/>
              <a:defRPr/>
            </a:pPr>
            <a:r>
              <a:rPr lang="en-US" dirty="0"/>
              <a:t>Le 17 mars 2020, le </a:t>
            </a:r>
            <a:r>
              <a:rPr lang="en-US" dirty="0" err="1"/>
              <a:t>Gouvernement</a:t>
            </a:r>
            <a:r>
              <a:rPr lang="en-US" dirty="0"/>
              <a:t> Royal a </a:t>
            </a:r>
            <a:r>
              <a:rPr lang="en-US" dirty="0" err="1" smtClean="0"/>
              <a:t>ordonné</a:t>
            </a:r>
            <a:r>
              <a:rPr lang="en-US" dirty="0" smtClean="0"/>
              <a:t> </a:t>
            </a:r>
            <a:r>
              <a:rPr lang="en-US" dirty="0"/>
              <a:t>la </a:t>
            </a:r>
            <a:r>
              <a:rPr lang="en-US" dirty="0" err="1"/>
              <a:t>fermeture</a:t>
            </a:r>
            <a:r>
              <a:rPr lang="en-US" dirty="0"/>
              <a:t> des </a:t>
            </a:r>
            <a:r>
              <a:rPr lang="fr-FR" dirty="0"/>
              <a:t>spas et salons de massage, musées et salles de spectacles. Les hotels et restaurants, les transports, les guides, les chauffeurs et les commerces de souvenirs qui constituent le socle économique de la ville ont assisté impuissants a la </a:t>
            </a:r>
            <a:r>
              <a:rPr lang="fr-FR" dirty="0" smtClean="0"/>
              <a:t>désertification </a:t>
            </a:r>
            <a:r>
              <a:rPr lang="fr-FR" dirty="0"/>
              <a:t>de la ville.</a:t>
            </a:r>
            <a:endParaRPr lang="en-US" dirty="0"/>
          </a:p>
        </p:txBody>
      </p:sp>
    </p:spTree>
    <p:extLst>
      <p:ext uri="{BB962C8B-B14F-4D97-AF65-F5344CB8AC3E}">
        <p14:creationId xmlns:p14="http://schemas.microsoft.com/office/powerpoint/2010/main" val="3583884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56001"/>
          </a:xfrm>
        </p:spPr>
        <p:txBody>
          <a:bodyPr>
            <a:normAutofit/>
          </a:bodyPr>
          <a:lstStyle/>
          <a:p>
            <a:pPr algn="ctr"/>
            <a:r>
              <a:rPr lang="en-US" sz="3600" dirty="0" err="1">
                <a:solidFill>
                  <a:schemeClr val="tx1"/>
                </a:solidFill>
              </a:rPr>
              <a:t>répercussions</a:t>
            </a:r>
            <a:r>
              <a:rPr lang="en-US" sz="3600" dirty="0">
                <a:solidFill>
                  <a:schemeClr val="tx1"/>
                </a:solidFill>
              </a:rPr>
              <a:t> de la </a:t>
            </a:r>
            <a:r>
              <a:rPr lang="en-US" sz="3600" dirty="0" smtClean="0">
                <a:solidFill>
                  <a:schemeClr val="tx1"/>
                </a:solidFill>
              </a:rPr>
              <a:t>COVID-19</a:t>
            </a:r>
            <a:endParaRPr lang="en-US" sz="35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97434" y="1495587"/>
            <a:ext cx="10178322" cy="4037307"/>
          </a:xfrm>
        </p:spPr>
        <p:txBody>
          <a:bodyPr>
            <a:noAutofit/>
          </a:bodyPr>
          <a:lstStyle/>
          <a:p>
            <a:pPr marL="0" indent="0" algn="just">
              <a:buNone/>
              <a:defRPr/>
            </a:pPr>
            <a:r>
              <a:rPr lang="fr-FR" sz="2300" dirty="0" smtClean="0">
                <a:solidFill>
                  <a:srgbClr val="C00000"/>
                </a:solidFill>
              </a:rPr>
              <a:t>RÉPERCUSSIONS</a:t>
            </a:r>
          </a:p>
          <a:p>
            <a:pPr algn="just">
              <a:lnSpc>
                <a:spcPct val="100000"/>
              </a:lnSpc>
              <a:defRPr/>
            </a:pPr>
            <a:r>
              <a:rPr lang="fr-FR" sz="2300" dirty="0" smtClean="0"/>
              <a:t>Les organisations de l’ESS </a:t>
            </a:r>
            <a:r>
              <a:rPr lang="fr-FR" sz="2300" dirty="0"/>
              <a:t>ont été fortement </a:t>
            </a:r>
            <a:r>
              <a:rPr lang="fr-FR" sz="2300" dirty="0" smtClean="0"/>
              <a:t>impactées</a:t>
            </a:r>
            <a:r>
              <a:rPr lang="fr-FR" sz="2300" dirty="0"/>
              <a:t>, puisque les touristes visitent aussi les ONG, </a:t>
            </a:r>
            <a:r>
              <a:rPr lang="fr-FR" sz="2300" dirty="0" smtClean="0"/>
              <a:t>coopératives</a:t>
            </a:r>
            <a:r>
              <a:rPr lang="fr-FR" sz="2300" dirty="0"/>
              <a:t>, petits </a:t>
            </a:r>
            <a:r>
              <a:rPr lang="fr-FR" sz="2300" dirty="0" smtClean="0"/>
              <a:t>commerces, </a:t>
            </a:r>
            <a:r>
              <a:rPr lang="fr-FR" sz="2300" dirty="0"/>
              <a:t>et vont au spectacle. La consommation </a:t>
            </a:r>
            <a:r>
              <a:rPr lang="fr-FR" sz="2300" dirty="0" smtClean="0"/>
              <a:t>liée </a:t>
            </a:r>
            <a:r>
              <a:rPr lang="fr-FR" sz="2300" dirty="0"/>
              <a:t>a ces </a:t>
            </a:r>
            <a:r>
              <a:rPr lang="fr-FR" sz="2300" dirty="0" smtClean="0"/>
              <a:t>activités </a:t>
            </a:r>
            <a:r>
              <a:rPr lang="fr-FR" sz="2300" dirty="0"/>
              <a:t>a disparu et les acteurs du tourisme social ont ete </a:t>
            </a:r>
            <a:r>
              <a:rPr lang="fr-FR" sz="2300" dirty="0" smtClean="0"/>
              <a:t>privés </a:t>
            </a:r>
            <a:r>
              <a:rPr lang="fr-FR" sz="2300" dirty="0"/>
              <a:t>d’une source de revenus vitale </a:t>
            </a:r>
            <a:r>
              <a:rPr lang="fr-FR" sz="2300" dirty="0" smtClean="0"/>
              <a:t>à </a:t>
            </a:r>
            <a:r>
              <a:rPr lang="fr-FR" sz="2300" dirty="0"/>
              <a:t>leur survie</a:t>
            </a:r>
            <a:r>
              <a:rPr lang="fr-FR" sz="2300" dirty="0" smtClean="0"/>
              <a:t>.</a:t>
            </a:r>
            <a:endParaRPr lang="fr-FR" sz="2300" dirty="0"/>
          </a:p>
          <a:p>
            <a:pPr algn="just">
              <a:lnSpc>
                <a:spcPct val="100000"/>
              </a:lnSpc>
              <a:defRPr/>
            </a:pPr>
            <a:r>
              <a:rPr lang="en-US" sz="2300" dirty="0"/>
              <a:t>Le </a:t>
            </a:r>
            <a:r>
              <a:rPr lang="en-US" sz="2300" dirty="0" err="1"/>
              <a:t>chapiteau</a:t>
            </a:r>
            <a:r>
              <a:rPr lang="en-US" sz="2300" dirty="0"/>
              <a:t> de </a:t>
            </a:r>
            <a:r>
              <a:rPr lang="en-US" sz="2300" dirty="0" err="1"/>
              <a:t>Phare</a:t>
            </a:r>
            <a:r>
              <a:rPr lang="en-US" sz="2300" dirty="0"/>
              <a:t> Cambodian Circus qui </a:t>
            </a:r>
            <a:r>
              <a:rPr lang="en-US" sz="2300" dirty="0" err="1"/>
              <a:t>accueille</a:t>
            </a:r>
            <a:r>
              <a:rPr lang="en-US" sz="2300" dirty="0"/>
              <a:t> </a:t>
            </a:r>
            <a:r>
              <a:rPr lang="en-US" sz="2300" dirty="0" err="1"/>
              <a:t>d’habitude</a:t>
            </a:r>
            <a:r>
              <a:rPr lang="en-US" sz="2300" dirty="0"/>
              <a:t> 430 </a:t>
            </a:r>
            <a:r>
              <a:rPr lang="en-US" sz="2300" dirty="0" err="1"/>
              <a:t>spectateurs</a:t>
            </a:r>
            <a:r>
              <a:rPr lang="en-US" sz="2300" dirty="0"/>
              <a:t> </a:t>
            </a:r>
            <a:r>
              <a:rPr lang="en-US" sz="2300" dirty="0" err="1"/>
              <a:t>quotidiennement</a:t>
            </a:r>
            <a:r>
              <a:rPr lang="en-US" sz="2300" dirty="0"/>
              <a:t> </a:t>
            </a:r>
            <a:r>
              <a:rPr lang="en-US" sz="2300" dirty="0" err="1"/>
              <a:t>est</a:t>
            </a:r>
            <a:r>
              <a:rPr lang="en-US" sz="2300" dirty="0"/>
              <a:t> </a:t>
            </a:r>
            <a:r>
              <a:rPr lang="en-US" sz="2300" dirty="0" err="1" smtClean="0"/>
              <a:t>fermé</a:t>
            </a:r>
            <a:r>
              <a:rPr lang="en-US" sz="2300" dirty="0" smtClean="0"/>
              <a:t> </a:t>
            </a:r>
            <a:r>
              <a:rPr lang="en-US" sz="2300" dirty="0"/>
              <a:t>et PPSE </a:t>
            </a:r>
            <a:r>
              <a:rPr lang="en-US" sz="2300" dirty="0" err="1"/>
              <a:t>perd</a:t>
            </a:r>
            <a:r>
              <a:rPr lang="en-US" sz="2300" dirty="0"/>
              <a:t> </a:t>
            </a:r>
            <a:r>
              <a:rPr lang="en-US" sz="2300" dirty="0" err="1"/>
              <a:t>donc</a:t>
            </a:r>
            <a:r>
              <a:rPr lang="en-US" sz="2300" dirty="0"/>
              <a:t> </a:t>
            </a:r>
            <a:r>
              <a:rPr lang="en-US" sz="2300" dirty="0" err="1"/>
              <a:t>potentiellement</a:t>
            </a:r>
            <a:r>
              <a:rPr lang="en-US" sz="2300" dirty="0"/>
              <a:t> 7000 USD de </a:t>
            </a:r>
            <a:r>
              <a:rPr lang="en-US" sz="2300" dirty="0" err="1"/>
              <a:t>revenus</a:t>
            </a:r>
            <a:r>
              <a:rPr lang="en-US" sz="2300" dirty="0"/>
              <a:t> </a:t>
            </a:r>
            <a:r>
              <a:rPr lang="en-US" sz="2300" dirty="0" err="1"/>
              <a:t>chaque</a:t>
            </a:r>
            <a:r>
              <a:rPr lang="en-US" sz="2300" dirty="0"/>
              <a:t> jour</a:t>
            </a:r>
            <a:r>
              <a:rPr lang="en-US" sz="2300" dirty="0" smtClean="0"/>
              <a:t>.</a:t>
            </a:r>
            <a:endParaRPr lang="en-US" sz="2300" dirty="0"/>
          </a:p>
          <a:p>
            <a:pPr algn="just">
              <a:lnSpc>
                <a:spcPct val="100000"/>
              </a:lnSpc>
              <a:defRPr/>
            </a:pPr>
            <a:r>
              <a:rPr lang="en-US" sz="2300" dirty="0"/>
              <a:t>110 </a:t>
            </a:r>
            <a:r>
              <a:rPr lang="en-US" sz="2300" dirty="0" err="1"/>
              <a:t>personnes</a:t>
            </a:r>
            <a:r>
              <a:rPr lang="en-US" sz="2300" dirty="0"/>
              <a:t> </a:t>
            </a:r>
            <a:r>
              <a:rPr lang="en-US" sz="2300" dirty="0" err="1"/>
              <a:t>dont</a:t>
            </a:r>
            <a:r>
              <a:rPr lang="en-US" sz="2300" dirty="0"/>
              <a:t> 40 artistes </a:t>
            </a:r>
            <a:r>
              <a:rPr lang="en-US" sz="2300" dirty="0" err="1"/>
              <a:t>circassiens</a:t>
            </a:r>
            <a:r>
              <a:rPr lang="en-US" sz="2300" dirty="0"/>
              <a:t> </a:t>
            </a:r>
            <a:r>
              <a:rPr lang="en-US" sz="2300" dirty="0" err="1"/>
              <a:t>sont</a:t>
            </a:r>
            <a:r>
              <a:rPr lang="en-US" sz="2300" dirty="0"/>
              <a:t> sans travail. </a:t>
            </a:r>
            <a:r>
              <a:rPr lang="en-US" sz="2300" dirty="0" err="1"/>
              <a:t>L’organisation</a:t>
            </a:r>
            <a:r>
              <a:rPr lang="en-US" sz="2300" dirty="0"/>
              <a:t> a </a:t>
            </a:r>
            <a:r>
              <a:rPr lang="en-US" sz="2300" dirty="0" err="1"/>
              <a:t>pu</a:t>
            </a:r>
            <a:r>
              <a:rPr lang="en-US" sz="2300" dirty="0"/>
              <a:t> </a:t>
            </a:r>
            <a:r>
              <a:rPr lang="en-US" sz="2300" dirty="0" err="1"/>
              <a:t>maintenir</a:t>
            </a:r>
            <a:r>
              <a:rPr lang="en-US" sz="2300" dirty="0"/>
              <a:t> un </a:t>
            </a:r>
            <a:r>
              <a:rPr lang="en-US" sz="2300" dirty="0" err="1"/>
              <a:t>salaire</a:t>
            </a:r>
            <a:r>
              <a:rPr lang="en-US" sz="2300" dirty="0"/>
              <a:t> de 50% </a:t>
            </a:r>
            <a:r>
              <a:rPr lang="en-US" sz="2300" dirty="0" err="1" smtClean="0"/>
              <a:t>jusqu’à</a:t>
            </a:r>
            <a:r>
              <a:rPr lang="en-US" sz="2300" dirty="0" smtClean="0"/>
              <a:t> </a:t>
            </a:r>
            <a:r>
              <a:rPr lang="en-US" sz="2300" dirty="0" err="1"/>
              <a:t>maintenant</a:t>
            </a:r>
            <a:r>
              <a:rPr lang="en-US" sz="2300" dirty="0"/>
              <a:t>, pour </a:t>
            </a:r>
            <a:r>
              <a:rPr lang="en-US" sz="2300" dirty="0" err="1"/>
              <a:t>que</a:t>
            </a:r>
            <a:r>
              <a:rPr lang="en-US" sz="2300" dirty="0"/>
              <a:t> les artistes </a:t>
            </a:r>
            <a:r>
              <a:rPr lang="en-US" sz="2300" dirty="0" err="1"/>
              <a:t>continuent</a:t>
            </a:r>
            <a:r>
              <a:rPr lang="en-US" sz="2300" dirty="0"/>
              <a:t> de </a:t>
            </a:r>
            <a:r>
              <a:rPr lang="en-US" sz="2300" dirty="0" err="1"/>
              <a:t>venir</a:t>
            </a:r>
            <a:r>
              <a:rPr lang="en-US" sz="2300" dirty="0"/>
              <a:t> </a:t>
            </a:r>
            <a:r>
              <a:rPr lang="en-US" sz="2300" dirty="0" err="1" smtClean="0"/>
              <a:t>s’entraîner</a:t>
            </a:r>
            <a:r>
              <a:rPr lang="en-US" sz="2300" dirty="0" smtClean="0"/>
              <a:t> </a:t>
            </a:r>
            <a:r>
              <a:rPr lang="en-US" sz="2300" dirty="0"/>
              <a:t>et </a:t>
            </a:r>
            <a:r>
              <a:rPr lang="en-US" sz="2300" dirty="0" err="1" smtClean="0"/>
              <a:t>être</a:t>
            </a:r>
            <a:r>
              <a:rPr lang="en-US" sz="2300" dirty="0" smtClean="0"/>
              <a:t> </a:t>
            </a:r>
            <a:r>
              <a:rPr lang="en-US" sz="2300" dirty="0" err="1" smtClean="0"/>
              <a:t>prêts</a:t>
            </a:r>
            <a:r>
              <a:rPr lang="en-US" sz="2300" dirty="0" smtClean="0"/>
              <a:t> </a:t>
            </a:r>
            <a:r>
              <a:rPr lang="en-US" sz="2300" dirty="0"/>
              <a:t>a </a:t>
            </a:r>
            <a:r>
              <a:rPr lang="en-US" sz="2300" dirty="0" err="1"/>
              <a:t>revenir</a:t>
            </a:r>
            <a:r>
              <a:rPr lang="en-US" sz="2300" dirty="0"/>
              <a:t> </a:t>
            </a:r>
            <a:r>
              <a:rPr lang="en-US" sz="2300" dirty="0" err="1"/>
              <a:t>sur</a:t>
            </a:r>
            <a:r>
              <a:rPr lang="en-US" sz="2300" dirty="0"/>
              <a:t> la </a:t>
            </a:r>
            <a:r>
              <a:rPr lang="en-US" sz="2300" dirty="0" err="1"/>
              <a:t>piste</a:t>
            </a:r>
            <a:r>
              <a:rPr lang="en-US" sz="2300" dirty="0"/>
              <a:t> </a:t>
            </a:r>
            <a:r>
              <a:rPr lang="en-US" sz="2300" dirty="0" err="1" smtClean="0"/>
              <a:t>dès</a:t>
            </a:r>
            <a:r>
              <a:rPr lang="en-US" sz="2300" dirty="0" smtClean="0"/>
              <a:t> </a:t>
            </a:r>
            <a:r>
              <a:rPr lang="en-US" sz="2300" dirty="0"/>
              <a:t>la </a:t>
            </a:r>
            <a:r>
              <a:rPr lang="en-US" sz="2300" dirty="0" err="1" smtClean="0"/>
              <a:t>réouverture</a:t>
            </a:r>
            <a:r>
              <a:rPr lang="en-US" sz="2300" dirty="0"/>
              <a:t>. </a:t>
            </a:r>
            <a:r>
              <a:rPr lang="en-US" sz="2300" dirty="0" err="1"/>
              <a:t>Mais</a:t>
            </a:r>
            <a:r>
              <a:rPr lang="en-US" sz="2300" dirty="0"/>
              <a:t>, </a:t>
            </a:r>
            <a:r>
              <a:rPr lang="en-US" sz="2300" dirty="0" err="1"/>
              <a:t>aujourd’hui</a:t>
            </a:r>
            <a:r>
              <a:rPr lang="en-US" sz="2300" dirty="0"/>
              <a:t>, PPSE ne </a:t>
            </a:r>
            <a:r>
              <a:rPr lang="en-US" sz="2300" dirty="0" err="1"/>
              <a:t>peut</a:t>
            </a:r>
            <a:r>
              <a:rPr lang="en-US" sz="2300" dirty="0"/>
              <a:t> plus </a:t>
            </a:r>
            <a:r>
              <a:rPr lang="en-US" sz="2300" dirty="0" err="1"/>
              <a:t>subvenir</a:t>
            </a:r>
            <a:r>
              <a:rPr lang="en-US" sz="2300" dirty="0"/>
              <a:t> aux </a:t>
            </a:r>
            <a:r>
              <a:rPr lang="en-US" sz="2300" dirty="0" err="1"/>
              <a:t>besoins</a:t>
            </a:r>
            <a:r>
              <a:rPr lang="en-US" sz="2300" dirty="0"/>
              <a:t> de </a:t>
            </a:r>
            <a:r>
              <a:rPr lang="en-US" sz="2300" dirty="0" err="1"/>
              <a:t>ses</a:t>
            </a:r>
            <a:r>
              <a:rPr lang="en-US" sz="2300" dirty="0"/>
              <a:t> </a:t>
            </a:r>
            <a:r>
              <a:rPr lang="en-US" sz="2300" dirty="0" err="1" smtClean="0"/>
              <a:t>employés</a:t>
            </a:r>
            <a:r>
              <a:rPr lang="en-US" sz="2300" dirty="0"/>
              <a:t>.</a:t>
            </a:r>
            <a:endParaRPr lang="fr-FR" sz="2300" dirty="0"/>
          </a:p>
        </p:txBody>
      </p:sp>
    </p:spTree>
    <p:extLst>
      <p:ext uri="{BB962C8B-B14F-4D97-AF65-F5344CB8AC3E}">
        <p14:creationId xmlns:p14="http://schemas.microsoft.com/office/powerpoint/2010/main" val="3768982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56001"/>
          </a:xfrm>
        </p:spPr>
        <p:txBody>
          <a:bodyPr>
            <a:normAutofit/>
          </a:bodyPr>
          <a:lstStyle/>
          <a:p>
            <a:pPr algn="ctr"/>
            <a:r>
              <a:rPr lang="en-US" sz="3600" dirty="0">
                <a:solidFill>
                  <a:schemeClr val="tx1"/>
                </a:solidFill>
              </a:rPr>
              <a:t>PPSE-plan de </a:t>
            </a:r>
            <a:r>
              <a:rPr lang="en-US" sz="3600" dirty="0" err="1" smtClean="0">
                <a:solidFill>
                  <a:schemeClr val="tx1"/>
                </a:solidFill>
              </a:rPr>
              <a:t>relance</a:t>
            </a:r>
            <a:r>
              <a:rPr lang="en-US" sz="3600" dirty="0" smtClean="0">
                <a:solidFill>
                  <a:schemeClr val="tx1"/>
                </a:solidFill>
              </a:rPr>
              <a:t> (1)</a:t>
            </a:r>
            <a:endParaRPr lang="en-US" sz="35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6300060" y="1495588"/>
            <a:ext cx="5075695" cy="4595246"/>
          </a:xfrm>
        </p:spPr>
        <p:txBody>
          <a:bodyPr>
            <a:noAutofit/>
          </a:bodyPr>
          <a:lstStyle/>
          <a:p>
            <a:pPr marL="0" indent="0" algn="just">
              <a:buNone/>
            </a:pPr>
            <a:r>
              <a:rPr lang="en-US" sz="2400" dirty="0" err="1"/>
              <a:t>Appel</a:t>
            </a:r>
            <a:r>
              <a:rPr lang="en-US" sz="2400" dirty="0"/>
              <a:t> donation, wash your hands, </a:t>
            </a:r>
            <a:r>
              <a:rPr lang="en-US" sz="2400" dirty="0" err="1"/>
              <a:t>campagne</a:t>
            </a:r>
            <a:r>
              <a:rPr lang="en-US" sz="2400" dirty="0"/>
              <a:t> de </a:t>
            </a:r>
            <a:r>
              <a:rPr lang="en-US" sz="2400" dirty="0" err="1" smtClean="0"/>
              <a:t>levée</a:t>
            </a:r>
            <a:r>
              <a:rPr lang="en-US" sz="2400" dirty="0" smtClean="0"/>
              <a:t> </a:t>
            </a:r>
            <a:r>
              <a:rPr lang="en-US" sz="2400" dirty="0"/>
              <a:t>de </a:t>
            </a:r>
            <a:r>
              <a:rPr lang="en-US" sz="2400" dirty="0" err="1"/>
              <a:t>fonds</a:t>
            </a:r>
            <a:r>
              <a:rPr lang="en-US" sz="2400" dirty="0"/>
              <a:t>, </a:t>
            </a:r>
            <a:r>
              <a:rPr lang="en-US" sz="2400" dirty="0" err="1"/>
              <a:t>demandes</a:t>
            </a:r>
            <a:r>
              <a:rPr lang="en-US" sz="2400" dirty="0"/>
              <a:t> de </a:t>
            </a:r>
            <a:r>
              <a:rPr lang="en-US" sz="2400" dirty="0" smtClean="0"/>
              <a:t>subventions</a:t>
            </a:r>
            <a:endParaRPr lang="en-US" sz="2400" dirty="0"/>
          </a:p>
          <a:p>
            <a:pPr marL="0" indent="0">
              <a:buNone/>
            </a:pPr>
            <a:r>
              <a:rPr lang="en-US" sz="2400" dirty="0" smtClean="0">
                <a:hlinkClick r:id="rId2"/>
              </a:rPr>
              <a:t>https</a:t>
            </a:r>
            <a:r>
              <a:rPr lang="en-US" sz="2400" dirty="0">
                <a:hlinkClick r:id="rId2"/>
              </a:rPr>
              <a:t>://www.youtube.com/watch?v=aiUxqZeGu38</a:t>
            </a:r>
            <a:endParaRPr lang="en-US" sz="2400" dirty="0"/>
          </a:p>
          <a:p>
            <a:pPr marL="0" indent="0">
              <a:buNone/>
            </a:pPr>
            <a:r>
              <a:rPr lang="en-US" sz="2400" dirty="0">
                <a:hlinkClick r:id="rId3"/>
              </a:rPr>
              <a:t>https://www.youtube.com/watch?v=joQAXopMjNg</a:t>
            </a:r>
            <a:endParaRPr lang="en-US" sz="2400" dirty="0"/>
          </a:p>
          <a:p>
            <a:pPr marL="0" indent="0">
              <a:buNone/>
            </a:pPr>
            <a:r>
              <a:rPr lang="en-US" sz="2400" dirty="0" smtClean="0"/>
              <a:t>FUNDRAISING: </a:t>
            </a:r>
            <a:r>
              <a:rPr lang="en-US" sz="2400" dirty="0">
                <a:hlinkClick r:id="rId4"/>
              </a:rPr>
              <a:t>https://</a:t>
            </a:r>
            <a:r>
              <a:rPr lang="en-US" sz="2400" dirty="0" smtClean="0">
                <a:hlinkClick r:id="rId4"/>
              </a:rPr>
              <a:t>www.simplygiving.com/event/save-the-circus-kids</a:t>
            </a:r>
            <a:endParaRPr lang="en-US" sz="2400"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93" y="1643386"/>
            <a:ext cx="5494465" cy="427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554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56001"/>
          </a:xfrm>
        </p:spPr>
        <p:txBody>
          <a:bodyPr>
            <a:normAutofit/>
          </a:bodyPr>
          <a:lstStyle/>
          <a:p>
            <a:pPr algn="ctr"/>
            <a:r>
              <a:rPr lang="en-US" sz="3600" dirty="0">
                <a:solidFill>
                  <a:schemeClr val="tx1"/>
                </a:solidFill>
              </a:rPr>
              <a:t>PPSE-plan de </a:t>
            </a:r>
            <a:r>
              <a:rPr lang="en-US" sz="3600" dirty="0" err="1" smtClean="0">
                <a:solidFill>
                  <a:schemeClr val="tx1"/>
                </a:solidFill>
              </a:rPr>
              <a:t>relance</a:t>
            </a:r>
            <a:r>
              <a:rPr lang="en-US" sz="3600" dirty="0" smtClean="0">
                <a:solidFill>
                  <a:schemeClr val="tx1"/>
                </a:solidFill>
              </a:rPr>
              <a:t> (2)</a:t>
            </a:r>
            <a:endParaRPr lang="en-US" sz="35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54623" y="1286361"/>
            <a:ext cx="10205633" cy="4595246"/>
          </a:xfrm>
        </p:spPr>
        <p:txBody>
          <a:bodyPr>
            <a:noAutofit/>
          </a:bodyPr>
          <a:lstStyle/>
          <a:p>
            <a:pPr algn="just"/>
            <a:r>
              <a:rPr lang="en-US" sz="2400" dirty="0" err="1" smtClean="0"/>
              <a:t>Activité</a:t>
            </a:r>
            <a:r>
              <a:rPr lang="en-US" sz="2400" dirty="0" smtClean="0"/>
              <a:t> </a:t>
            </a:r>
            <a:r>
              <a:rPr lang="en-US" sz="2400" dirty="0"/>
              <a:t>de maintenance et </a:t>
            </a:r>
            <a:r>
              <a:rPr lang="en-US" sz="2400" dirty="0" err="1" smtClean="0"/>
              <a:t>réparations</a:t>
            </a:r>
            <a:r>
              <a:rPr lang="en-US" sz="2400" dirty="0" smtClean="0"/>
              <a:t> </a:t>
            </a:r>
            <a:r>
              <a:rPr lang="en-US" sz="2400" dirty="0"/>
              <a:t>des </a:t>
            </a:r>
            <a:r>
              <a:rPr lang="en-US" sz="2400" dirty="0" err="1"/>
              <a:t>appareils</a:t>
            </a:r>
            <a:r>
              <a:rPr lang="en-US" sz="2400" dirty="0"/>
              <a:t> et du </a:t>
            </a:r>
            <a:r>
              <a:rPr lang="en-US" sz="2400" dirty="0" smtClean="0"/>
              <a:t>campus</a:t>
            </a:r>
            <a:endParaRPr lang="en-US" sz="2400" dirty="0"/>
          </a:p>
          <a:p>
            <a:pPr algn="just"/>
            <a:r>
              <a:rPr lang="en-US" sz="2400" dirty="0"/>
              <a:t>Distribution de </a:t>
            </a:r>
            <a:r>
              <a:rPr lang="en-US" sz="2400" dirty="0" err="1"/>
              <a:t>produits</a:t>
            </a:r>
            <a:r>
              <a:rPr lang="en-US" sz="2400" dirty="0"/>
              <a:t> de </a:t>
            </a:r>
            <a:r>
              <a:rPr lang="en-US" sz="2400" dirty="0" smtClean="0"/>
              <a:t>première </a:t>
            </a:r>
            <a:r>
              <a:rPr lang="en-US" sz="2400" dirty="0" err="1" smtClean="0"/>
              <a:t>nécessité</a:t>
            </a:r>
            <a:r>
              <a:rPr lang="en-US" sz="2400" dirty="0" smtClean="0"/>
              <a:t> à </a:t>
            </a:r>
            <a:r>
              <a:rPr lang="en-US" sz="2400" dirty="0"/>
              <a:t>plus de 140 </a:t>
            </a:r>
            <a:r>
              <a:rPr lang="en-US" sz="2400" dirty="0" err="1"/>
              <a:t>familles</a:t>
            </a:r>
            <a:r>
              <a:rPr lang="en-US" sz="2400" dirty="0"/>
              <a:t> </a:t>
            </a:r>
            <a:r>
              <a:rPr lang="en-US" sz="2400" dirty="0" err="1" smtClean="0"/>
              <a:t>identifiées</a:t>
            </a:r>
            <a:r>
              <a:rPr lang="en-US" sz="2400" dirty="0" smtClean="0"/>
              <a:t> </a:t>
            </a:r>
            <a:r>
              <a:rPr lang="en-US" sz="2400" dirty="0"/>
              <a:t>par </a:t>
            </a:r>
            <a:r>
              <a:rPr lang="en-US" sz="2400" dirty="0" err="1"/>
              <a:t>nos</a:t>
            </a:r>
            <a:r>
              <a:rPr lang="en-US" sz="2400" dirty="0"/>
              <a:t> </a:t>
            </a:r>
            <a:r>
              <a:rPr lang="en-US" sz="2400" dirty="0" err="1"/>
              <a:t>travailleurs</a:t>
            </a:r>
            <a:r>
              <a:rPr lang="en-US" sz="2400" dirty="0"/>
              <a:t> </a:t>
            </a:r>
            <a:r>
              <a:rPr lang="en-US" sz="2400" dirty="0" err="1" smtClean="0"/>
              <a:t>sociaux</a:t>
            </a:r>
            <a:endParaRPr lang="en-US" sz="2400" dirty="0"/>
          </a:p>
          <a:p>
            <a:pPr algn="just"/>
            <a:r>
              <a:rPr lang="en-US" sz="2400" dirty="0"/>
              <a:t>Classes en </a:t>
            </a:r>
            <a:r>
              <a:rPr lang="en-US" sz="2400" dirty="0" err="1"/>
              <a:t>ligne</a:t>
            </a:r>
            <a:r>
              <a:rPr lang="en-US" sz="2400" dirty="0"/>
              <a:t> et Facebook Live, guidelines </a:t>
            </a:r>
            <a:r>
              <a:rPr lang="en-US" sz="2400" dirty="0" err="1"/>
              <a:t>sur</a:t>
            </a:r>
            <a:r>
              <a:rPr lang="en-US" sz="2400" dirty="0"/>
              <a:t> la </a:t>
            </a:r>
            <a:r>
              <a:rPr lang="en-US" sz="2400" dirty="0" err="1"/>
              <a:t>distanciation</a:t>
            </a:r>
            <a:r>
              <a:rPr lang="en-US" sz="2400" dirty="0"/>
              <a:t> </a:t>
            </a:r>
            <a:r>
              <a:rPr lang="en-US" sz="2400" dirty="0" err="1"/>
              <a:t>sociale</a:t>
            </a:r>
            <a:r>
              <a:rPr lang="en-US" sz="2400" dirty="0"/>
              <a:t> et les </a:t>
            </a:r>
            <a:r>
              <a:rPr lang="en-US" sz="2400" dirty="0" err="1"/>
              <a:t>gestes</a:t>
            </a:r>
            <a:r>
              <a:rPr lang="en-US" sz="2400" dirty="0"/>
              <a:t> de </a:t>
            </a:r>
            <a:r>
              <a:rPr lang="en-US" sz="2400" dirty="0" err="1" smtClean="0"/>
              <a:t>prévention</a:t>
            </a:r>
            <a:r>
              <a:rPr lang="en-US" sz="2400" dirty="0"/>
              <a:t>.</a:t>
            </a:r>
          </a:p>
          <a:p>
            <a:pPr algn="just"/>
            <a:r>
              <a:rPr lang="en-US" sz="2400" dirty="0" err="1" smtClean="0"/>
              <a:t>Créations</a:t>
            </a:r>
            <a:r>
              <a:rPr lang="en-US" sz="2400" dirty="0" smtClean="0"/>
              <a:t> </a:t>
            </a:r>
            <a:r>
              <a:rPr lang="en-US" sz="2400" dirty="0"/>
              <a:t>de </a:t>
            </a:r>
            <a:r>
              <a:rPr lang="en-US" sz="2400" dirty="0" err="1" smtClean="0"/>
              <a:t>vidéos</a:t>
            </a:r>
            <a:r>
              <a:rPr lang="en-US" sz="2400" dirty="0" smtClean="0"/>
              <a:t> </a:t>
            </a:r>
            <a:r>
              <a:rPr lang="en-US" sz="2400" dirty="0"/>
              <a:t>par les artistes “Stay home, Stay fit”</a:t>
            </a:r>
          </a:p>
          <a:p>
            <a:pPr marL="0" indent="0" algn="just">
              <a:buNone/>
            </a:pPr>
            <a:r>
              <a:rPr lang="en-US" sz="2400" dirty="0">
                <a:hlinkClick r:id="rId2"/>
              </a:rPr>
              <a:t>https://phareps.org/2020/04/30/our-artists-creativity-has-been-flourishing-during-confinement/</a:t>
            </a:r>
            <a:endParaRPr lang="en-US" sz="2400" dirty="0"/>
          </a:p>
          <a:p>
            <a:pPr algn="just" fontAlgn="ctr"/>
            <a:r>
              <a:rPr lang="en-US" sz="2400" dirty="0" err="1" smtClean="0"/>
              <a:t>Création</a:t>
            </a:r>
            <a:r>
              <a:rPr lang="en-US" sz="2400" dirty="0" smtClean="0"/>
              <a:t> </a:t>
            </a:r>
            <a:r>
              <a:rPr lang="en-US" sz="2400" dirty="0" err="1"/>
              <a:t>d’une</a:t>
            </a:r>
            <a:r>
              <a:rPr lang="en-US" sz="2400" dirty="0"/>
              <a:t> </a:t>
            </a:r>
            <a:r>
              <a:rPr lang="en-US" sz="2400" dirty="0" err="1" smtClean="0"/>
              <a:t>vidéo</a:t>
            </a:r>
            <a:r>
              <a:rPr lang="en-US" sz="2400" dirty="0" smtClean="0"/>
              <a:t> </a:t>
            </a:r>
            <a:r>
              <a:rPr lang="en-US" sz="2400" dirty="0"/>
              <a:t>musicale pour </a:t>
            </a:r>
            <a:r>
              <a:rPr lang="en-US" sz="2400" dirty="0" err="1"/>
              <a:t>promouvoir</a:t>
            </a:r>
            <a:r>
              <a:rPr lang="en-US" sz="2400" dirty="0"/>
              <a:t> </a:t>
            </a:r>
            <a:r>
              <a:rPr lang="en-US" sz="2400" dirty="0" err="1"/>
              <a:t>Siem</a:t>
            </a:r>
            <a:r>
              <a:rPr lang="en-US" sz="2400" dirty="0"/>
              <a:t> Reap </a:t>
            </a:r>
            <a:r>
              <a:rPr lang="en-US" sz="2400" dirty="0" err="1" smtClean="0"/>
              <a:t>auprès</a:t>
            </a:r>
            <a:r>
              <a:rPr lang="en-US" sz="2400" dirty="0" smtClean="0"/>
              <a:t> </a:t>
            </a:r>
            <a:r>
              <a:rPr lang="en-US" sz="2400" dirty="0"/>
              <a:t>des </a:t>
            </a:r>
            <a:r>
              <a:rPr lang="en-US" sz="2400" dirty="0" err="1"/>
              <a:t>locaux</a:t>
            </a:r>
            <a:r>
              <a:rPr lang="en-US" sz="2400" dirty="0"/>
              <a:t> et des expats (</a:t>
            </a:r>
            <a:r>
              <a:rPr lang="en-US" sz="2400" dirty="0" err="1"/>
              <a:t>lancement</a:t>
            </a:r>
            <a:r>
              <a:rPr lang="en-US" sz="2400" dirty="0"/>
              <a:t> le 11 </a:t>
            </a:r>
            <a:r>
              <a:rPr lang="en-US" sz="2400" dirty="0" err="1"/>
              <a:t>juillet</a:t>
            </a:r>
            <a:r>
              <a:rPr lang="en-US" sz="2400" dirty="0"/>
              <a:t>)</a:t>
            </a:r>
          </a:p>
          <a:p>
            <a:pPr algn="just"/>
            <a:r>
              <a:rPr lang="en-US" sz="2400" dirty="0" err="1"/>
              <a:t>Programme</a:t>
            </a:r>
            <a:r>
              <a:rPr lang="en-US" sz="2400" dirty="0"/>
              <a:t> </a:t>
            </a:r>
            <a:r>
              <a:rPr lang="en-US" sz="2400" b="1" dirty="0" err="1">
                <a:solidFill>
                  <a:schemeClr val="tx2"/>
                </a:solidFill>
              </a:rPr>
              <a:t>Phare</a:t>
            </a:r>
            <a:r>
              <a:rPr lang="en-US" sz="2400" b="1" dirty="0">
                <a:solidFill>
                  <a:schemeClr val="tx2"/>
                </a:solidFill>
              </a:rPr>
              <a:t> Circus Rising</a:t>
            </a:r>
          </a:p>
        </p:txBody>
      </p:sp>
    </p:spTree>
    <p:extLst>
      <p:ext uri="{BB962C8B-B14F-4D97-AF65-F5344CB8AC3E}">
        <p14:creationId xmlns:p14="http://schemas.microsoft.com/office/powerpoint/2010/main" val="193474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56001"/>
          </a:xfrm>
        </p:spPr>
        <p:txBody>
          <a:bodyPr>
            <a:normAutofit fontScale="90000"/>
          </a:bodyPr>
          <a:lstStyle/>
          <a:p>
            <a:pPr algn="ctr"/>
            <a:r>
              <a:rPr lang="en-US" sz="3600" dirty="0" err="1">
                <a:solidFill>
                  <a:schemeClr val="tx1"/>
                </a:solidFill>
              </a:rPr>
              <a:t>Phare</a:t>
            </a:r>
            <a:r>
              <a:rPr lang="en-US" sz="3600" dirty="0">
                <a:solidFill>
                  <a:schemeClr val="tx1"/>
                </a:solidFill>
              </a:rPr>
              <a:t> PERFORMING SOCIAL ENTERPRISE</a:t>
            </a:r>
            <a:br>
              <a:rPr lang="en-US" sz="3600" dirty="0">
                <a:solidFill>
                  <a:schemeClr val="tx1"/>
                </a:solidFill>
              </a:rPr>
            </a:br>
            <a:r>
              <a:rPr lang="en-US" sz="3600" dirty="0" err="1">
                <a:solidFill>
                  <a:schemeClr val="tx1"/>
                </a:solidFill>
              </a:rPr>
              <a:t>nos</a:t>
            </a:r>
            <a:r>
              <a:rPr lang="en-US" sz="3600" dirty="0">
                <a:solidFill>
                  <a:schemeClr val="tx1"/>
                </a:solidFill>
              </a:rPr>
              <a:t> </a:t>
            </a:r>
            <a:r>
              <a:rPr lang="en-US" sz="3600" dirty="0" err="1">
                <a:solidFill>
                  <a:schemeClr val="tx1"/>
                </a:solidFill>
              </a:rPr>
              <a:t>besoins</a:t>
            </a:r>
            <a:r>
              <a:rPr lang="en-US" sz="3600" dirty="0">
                <a:solidFill>
                  <a:schemeClr val="tx1"/>
                </a:solidFill>
              </a:rPr>
              <a:t>, </a:t>
            </a:r>
            <a:r>
              <a:rPr lang="en-US" sz="3600" dirty="0" err="1">
                <a:solidFill>
                  <a:schemeClr val="tx1"/>
                </a:solidFill>
              </a:rPr>
              <a:t>nos</a:t>
            </a:r>
            <a:r>
              <a:rPr lang="en-US" sz="3600" dirty="0">
                <a:solidFill>
                  <a:schemeClr val="tx1"/>
                </a:solidFill>
              </a:rPr>
              <a:t> </a:t>
            </a:r>
            <a:r>
              <a:rPr lang="en-US" sz="3600" dirty="0" err="1">
                <a:solidFill>
                  <a:schemeClr val="tx1"/>
                </a:solidFill>
              </a:rPr>
              <a:t>attentes</a:t>
            </a:r>
            <a:endParaRPr lang="en-US" sz="35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70122" y="1937290"/>
            <a:ext cx="10205633" cy="4122548"/>
          </a:xfrm>
        </p:spPr>
        <p:txBody>
          <a:bodyPr>
            <a:noAutofit/>
          </a:bodyPr>
          <a:lstStyle/>
          <a:p>
            <a:pPr algn="just"/>
            <a:r>
              <a:rPr lang="en-US" sz="2400" dirty="0"/>
              <a:t>L’UE </a:t>
            </a:r>
            <a:r>
              <a:rPr lang="en-US" sz="2400" dirty="0" err="1"/>
              <a:t>va</a:t>
            </a:r>
            <a:r>
              <a:rPr lang="en-US" sz="2400" dirty="0"/>
              <a:t> </a:t>
            </a:r>
            <a:r>
              <a:rPr lang="en-US" sz="2400" dirty="0" err="1"/>
              <a:t>donner</a:t>
            </a:r>
            <a:r>
              <a:rPr lang="en-US" sz="2400" dirty="0"/>
              <a:t> 443M Euros au </a:t>
            </a:r>
            <a:r>
              <a:rPr lang="en-US" sz="2400" dirty="0" err="1"/>
              <a:t>Governement</a:t>
            </a:r>
            <a:r>
              <a:rPr lang="en-US" sz="2400" dirty="0"/>
              <a:t> Royal du </a:t>
            </a:r>
            <a:r>
              <a:rPr lang="en-US" sz="2400" dirty="0" err="1"/>
              <a:t>Cambodge</a:t>
            </a:r>
            <a:r>
              <a:rPr lang="en-US" sz="2400" dirty="0"/>
              <a:t>, </a:t>
            </a:r>
            <a:r>
              <a:rPr lang="en-US" sz="2400" dirty="0" err="1"/>
              <a:t>mais</a:t>
            </a:r>
            <a:r>
              <a:rPr lang="en-US" sz="2400" dirty="0"/>
              <a:t> les </a:t>
            </a:r>
            <a:r>
              <a:rPr lang="en-US" sz="2400" dirty="0" err="1"/>
              <a:t>acteurs</a:t>
            </a:r>
            <a:r>
              <a:rPr lang="en-US" sz="2400" dirty="0"/>
              <a:t> </a:t>
            </a:r>
            <a:r>
              <a:rPr lang="en-US" sz="2400" dirty="0" err="1" smtClean="0"/>
              <a:t>privés</a:t>
            </a:r>
            <a:r>
              <a:rPr lang="en-US" sz="2400" dirty="0" smtClean="0"/>
              <a:t> </a:t>
            </a:r>
            <a:r>
              <a:rPr lang="en-US" sz="2400" dirty="0"/>
              <a:t>ne </a:t>
            </a:r>
            <a:r>
              <a:rPr lang="en-US" sz="2400" dirty="0" err="1"/>
              <a:t>connaissent</a:t>
            </a:r>
            <a:r>
              <a:rPr lang="en-US" sz="2400" dirty="0"/>
              <a:t> pas encore </a:t>
            </a:r>
            <a:r>
              <a:rPr lang="en-US" sz="2400" dirty="0" err="1"/>
              <a:t>combien</a:t>
            </a:r>
            <a:r>
              <a:rPr lang="en-US" sz="2400" dirty="0"/>
              <a:t> et comment </a:t>
            </a:r>
            <a:r>
              <a:rPr lang="en-US" sz="2400" dirty="0" err="1"/>
              <a:t>ils</a:t>
            </a:r>
            <a:r>
              <a:rPr lang="en-US" sz="2400" dirty="0"/>
              <a:t> </a:t>
            </a:r>
            <a:r>
              <a:rPr lang="en-US" sz="2400" dirty="0" err="1"/>
              <a:t>vont</a:t>
            </a:r>
            <a:r>
              <a:rPr lang="en-US" sz="2400" dirty="0"/>
              <a:t> </a:t>
            </a:r>
            <a:r>
              <a:rPr lang="en-US" sz="2400" dirty="0" err="1"/>
              <a:t>pouvoir</a:t>
            </a:r>
            <a:r>
              <a:rPr lang="en-US" sz="2400" dirty="0"/>
              <a:t> </a:t>
            </a:r>
            <a:r>
              <a:rPr lang="en-US" sz="2400" dirty="0" err="1" smtClean="0"/>
              <a:t>bénéficier</a:t>
            </a:r>
            <a:r>
              <a:rPr lang="en-US" sz="2400" dirty="0" smtClean="0"/>
              <a:t> </a:t>
            </a:r>
            <a:r>
              <a:rPr lang="en-US" sz="2400" dirty="0"/>
              <a:t>de </a:t>
            </a:r>
            <a:r>
              <a:rPr lang="en-US" sz="2400" dirty="0" err="1"/>
              <a:t>cette</a:t>
            </a:r>
            <a:r>
              <a:rPr lang="en-US" sz="2400" dirty="0"/>
              <a:t> aide</a:t>
            </a:r>
            <a:r>
              <a:rPr lang="en-US" sz="2400" dirty="0" smtClean="0"/>
              <a:t>.</a:t>
            </a:r>
            <a:endParaRPr lang="en-US" sz="2400" dirty="0"/>
          </a:p>
          <a:p>
            <a:pPr algn="just"/>
            <a:r>
              <a:rPr lang="en-US" sz="2400" dirty="0"/>
              <a:t>Le Government a </a:t>
            </a:r>
            <a:r>
              <a:rPr lang="en-US" sz="2400" dirty="0" err="1" smtClean="0"/>
              <a:t>versé</a:t>
            </a:r>
            <a:r>
              <a:rPr lang="en-US" sz="2400" dirty="0" smtClean="0"/>
              <a:t> </a:t>
            </a:r>
            <a:r>
              <a:rPr lang="en-US" sz="2400" dirty="0" err="1"/>
              <a:t>une</a:t>
            </a:r>
            <a:r>
              <a:rPr lang="en-US" sz="2400" dirty="0"/>
              <a:t> aide de USD 40.00/</a:t>
            </a:r>
            <a:r>
              <a:rPr lang="en-US" sz="2400" dirty="0" err="1"/>
              <a:t>personne</a:t>
            </a:r>
            <a:r>
              <a:rPr lang="en-US" sz="2400" dirty="0"/>
              <a:t>/</a:t>
            </a:r>
            <a:r>
              <a:rPr lang="en-US" sz="2400" dirty="0" err="1"/>
              <a:t>mois</a:t>
            </a:r>
            <a:r>
              <a:rPr lang="en-US" sz="2400" dirty="0"/>
              <a:t> </a:t>
            </a:r>
            <a:r>
              <a:rPr lang="en-US" sz="2400" dirty="0" err="1"/>
              <a:t>dans</a:t>
            </a:r>
            <a:r>
              <a:rPr lang="en-US" sz="2400" dirty="0"/>
              <a:t> 4 </a:t>
            </a:r>
            <a:r>
              <a:rPr lang="en-US" sz="2400" dirty="0" err="1" smtClean="0"/>
              <a:t>secteurs</a:t>
            </a:r>
            <a:r>
              <a:rPr lang="en-US" sz="2400" dirty="0" smtClean="0"/>
              <a:t> </a:t>
            </a:r>
            <a:r>
              <a:rPr lang="en-US" sz="2400" dirty="0" err="1" smtClean="0"/>
              <a:t>touristiques</a:t>
            </a:r>
            <a:r>
              <a:rPr lang="en-US" sz="2400" dirty="0" smtClean="0"/>
              <a:t>: </a:t>
            </a:r>
            <a:r>
              <a:rPr lang="en-US" sz="2400" dirty="0"/>
              <a:t>Hotels, Guesthouses, Restaurants, Tour </a:t>
            </a:r>
            <a:r>
              <a:rPr lang="en-US" sz="2400" dirty="0" err="1"/>
              <a:t>o</a:t>
            </a:r>
            <a:r>
              <a:rPr lang="en-US" sz="2400" dirty="0" err="1" smtClean="0"/>
              <a:t>pérateurs</a:t>
            </a:r>
            <a:r>
              <a:rPr lang="en-US" sz="2400" dirty="0"/>
              <a:t>. </a:t>
            </a:r>
            <a:r>
              <a:rPr lang="en-US" sz="2400" dirty="0" err="1"/>
              <a:t>Mais</a:t>
            </a:r>
            <a:r>
              <a:rPr lang="en-US" sz="2400" dirty="0"/>
              <a:t> les </a:t>
            </a:r>
            <a:r>
              <a:rPr lang="en-US" sz="2400" dirty="0" err="1" smtClean="0"/>
              <a:t>employés</a:t>
            </a:r>
            <a:r>
              <a:rPr lang="en-US" sz="2400" dirty="0" smtClean="0"/>
              <a:t> </a:t>
            </a:r>
            <a:r>
              <a:rPr lang="en-US" sz="2400" dirty="0"/>
              <a:t>de </a:t>
            </a:r>
            <a:r>
              <a:rPr lang="en-US" sz="2400" dirty="0" err="1"/>
              <a:t>Phare</a:t>
            </a:r>
            <a:r>
              <a:rPr lang="en-US" sz="2400" dirty="0"/>
              <a:t> Circus </a:t>
            </a:r>
            <a:r>
              <a:rPr lang="en-US" sz="2400" dirty="0" err="1"/>
              <a:t>n’ont</a:t>
            </a:r>
            <a:r>
              <a:rPr lang="en-US" sz="2400" dirty="0"/>
              <a:t> pas </a:t>
            </a:r>
            <a:r>
              <a:rPr lang="en-US" sz="2400" dirty="0" smtClean="0"/>
              <a:t>touché </a:t>
            </a:r>
            <a:r>
              <a:rPr lang="en-US" sz="2400" dirty="0" err="1"/>
              <a:t>cette</a:t>
            </a:r>
            <a:r>
              <a:rPr lang="en-US" sz="2400" dirty="0"/>
              <a:t> aide car PPSE </a:t>
            </a:r>
            <a:r>
              <a:rPr lang="en-US" sz="2400" dirty="0" err="1"/>
              <a:t>n’est</a:t>
            </a:r>
            <a:r>
              <a:rPr lang="en-US" sz="2400" dirty="0"/>
              <a:t> pas </a:t>
            </a:r>
            <a:r>
              <a:rPr lang="en-US" sz="2400" dirty="0" err="1" smtClean="0"/>
              <a:t>considérée</a:t>
            </a:r>
            <a:r>
              <a:rPr lang="en-US" sz="2400" dirty="0" smtClean="0"/>
              <a:t> </a:t>
            </a:r>
            <a:r>
              <a:rPr lang="en-US" sz="2400" dirty="0" err="1"/>
              <a:t>comme</a:t>
            </a:r>
            <a:r>
              <a:rPr lang="en-US" sz="2400" dirty="0"/>
              <a:t> </a:t>
            </a:r>
            <a:r>
              <a:rPr lang="en-US" sz="2400" dirty="0" err="1"/>
              <a:t>une</a:t>
            </a:r>
            <a:r>
              <a:rPr lang="en-US" sz="2400" dirty="0"/>
              <a:t> </a:t>
            </a:r>
            <a:r>
              <a:rPr lang="en-US" sz="2400" dirty="0" err="1"/>
              <a:t>entreprise</a:t>
            </a:r>
            <a:r>
              <a:rPr lang="en-US" sz="2400" dirty="0"/>
              <a:t> </a:t>
            </a:r>
            <a:r>
              <a:rPr lang="en-US" sz="2400" dirty="0" err="1"/>
              <a:t>touristique</a:t>
            </a:r>
            <a:r>
              <a:rPr lang="en-US" sz="2400" dirty="0" smtClean="0"/>
              <a:t>.</a:t>
            </a:r>
            <a:endParaRPr lang="en-US" sz="2400" dirty="0"/>
          </a:p>
          <a:p>
            <a:pPr algn="just"/>
            <a:r>
              <a:rPr lang="en-US" sz="2400" dirty="0"/>
              <a:t>PPSE </a:t>
            </a:r>
            <a:r>
              <a:rPr lang="en-US" sz="2400" dirty="0" err="1"/>
              <a:t>est</a:t>
            </a:r>
            <a:r>
              <a:rPr lang="en-US" sz="2400" dirty="0"/>
              <a:t> en </a:t>
            </a:r>
            <a:r>
              <a:rPr lang="en-US" sz="2400" dirty="0" err="1"/>
              <a:t>attente</a:t>
            </a:r>
            <a:r>
              <a:rPr lang="en-US" sz="2400" dirty="0"/>
              <a:t> de la </a:t>
            </a:r>
            <a:r>
              <a:rPr lang="en-US" sz="2400" dirty="0" err="1"/>
              <a:t>mise</a:t>
            </a:r>
            <a:r>
              <a:rPr lang="en-US" sz="2400" dirty="0"/>
              <a:t> en place </a:t>
            </a:r>
            <a:r>
              <a:rPr lang="en-US" sz="2400" dirty="0" err="1"/>
              <a:t>d’une</a:t>
            </a:r>
            <a:r>
              <a:rPr lang="en-US" sz="2400" dirty="0"/>
              <a:t> </a:t>
            </a:r>
            <a:r>
              <a:rPr lang="en-US" sz="2400" dirty="0" err="1"/>
              <a:t>politique</a:t>
            </a:r>
            <a:r>
              <a:rPr lang="en-US" sz="2400" dirty="0"/>
              <a:t> </a:t>
            </a:r>
            <a:r>
              <a:rPr lang="en-US" sz="2400" dirty="0" err="1"/>
              <a:t>publique</a:t>
            </a:r>
            <a:r>
              <a:rPr lang="en-US" sz="2400" dirty="0"/>
              <a:t> </a:t>
            </a:r>
            <a:r>
              <a:rPr lang="en-US" sz="2400" dirty="0" err="1" smtClean="0"/>
              <a:t>détaillée</a:t>
            </a:r>
            <a:r>
              <a:rPr lang="en-US" sz="2400" dirty="0" smtClean="0"/>
              <a:t> </a:t>
            </a:r>
            <a:r>
              <a:rPr lang="en-US" sz="2400" dirty="0"/>
              <a:t>pour </a:t>
            </a:r>
            <a:r>
              <a:rPr lang="en-US" sz="2400" dirty="0" err="1"/>
              <a:t>relancer</a:t>
            </a:r>
            <a:r>
              <a:rPr lang="en-US" sz="2400" dirty="0"/>
              <a:t> son </a:t>
            </a:r>
            <a:r>
              <a:rPr lang="en-US" sz="2400" dirty="0" err="1" smtClean="0"/>
              <a:t>activité</a:t>
            </a:r>
            <a:r>
              <a:rPr lang="en-US" sz="2400" dirty="0" smtClean="0"/>
              <a:t>.</a:t>
            </a:r>
            <a:endParaRPr lang="en-US" sz="2400" dirty="0"/>
          </a:p>
        </p:txBody>
      </p:sp>
    </p:spTree>
    <p:extLst>
      <p:ext uri="{BB962C8B-B14F-4D97-AF65-F5344CB8AC3E}">
        <p14:creationId xmlns:p14="http://schemas.microsoft.com/office/powerpoint/2010/main" val="3138692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a:t>Relance et création d’emplois décents</a:t>
            </a:r>
            <a:br>
              <a:rPr lang="fr-FR" altLang="ko-KR" sz="3600" b="1" dirty="0"/>
            </a:br>
            <a:r>
              <a:rPr lang="fr-FR" altLang="ko-KR" sz="3600" b="1" dirty="0"/>
              <a:t>à travers l’ESS</a:t>
            </a:r>
            <a:endParaRPr lang="en-US" altLang="ko-KR" sz="3600" b="1" dirty="0"/>
          </a:p>
        </p:txBody>
      </p:sp>
      <p:sp>
        <p:nvSpPr>
          <p:cNvPr id="8" name="Title 1"/>
          <p:cNvSpPr txBox="1">
            <a:spLocks/>
          </p:cNvSpPr>
          <p:nvPr/>
        </p:nvSpPr>
        <p:spPr>
          <a:xfrm>
            <a:off x="5408905" y="2607175"/>
            <a:ext cx="6173491" cy="21718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defRPr/>
            </a:pPr>
            <a:r>
              <a:rPr lang="fr-FR" altLang="ko-KR" sz="2500" b="1" dirty="0" smtClean="0">
                <a:solidFill>
                  <a:schemeClr val="tx1"/>
                </a:solidFill>
              </a:rPr>
              <a:t>Kevin ossah</a:t>
            </a:r>
          </a:p>
          <a:p>
            <a:pPr algn="ctr">
              <a:defRPr/>
            </a:pPr>
            <a:endParaRPr lang="fr-FR" altLang="ko-KR" sz="2500" b="1" dirty="0" smtClean="0">
              <a:solidFill>
                <a:schemeClr val="tx1"/>
              </a:solidFill>
            </a:endParaRPr>
          </a:p>
          <a:p>
            <a:pPr algn="ctr">
              <a:defRPr/>
            </a:pPr>
            <a:r>
              <a:rPr lang="fr-FR" sz="2000" b="1" dirty="0">
                <a:solidFill>
                  <a:schemeClr val="tx1"/>
                </a:solidFill>
              </a:rPr>
              <a:t>Directeur </a:t>
            </a:r>
            <a:r>
              <a:rPr lang="fr-FR" sz="2000" b="1" dirty="0" smtClean="0">
                <a:solidFill>
                  <a:schemeClr val="tx1"/>
                </a:solidFill>
              </a:rPr>
              <a:t>Exécutif</a:t>
            </a:r>
          </a:p>
          <a:p>
            <a:pPr algn="ctr">
              <a:defRPr/>
            </a:pPr>
            <a:endParaRPr lang="fr-FR" sz="2000" b="1" dirty="0">
              <a:solidFill>
                <a:schemeClr val="tx1"/>
              </a:solidFill>
            </a:endParaRPr>
          </a:p>
          <a:p>
            <a:pPr algn="ctr">
              <a:defRPr/>
            </a:pPr>
            <a:r>
              <a:rPr lang="fr-FR" sz="2000" b="1" dirty="0" smtClean="0">
                <a:solidFill>
                  <a:schemeClr val="tx1"/>
                </a:solidFill>
              </a:rPr>
              <a:t>Organisation </a:t>
            </a:r>
            <a:r>
              <a:rPr lang="fr-FR" sz="2000" b="1" dirty="0">
                <a:solidFill>
                  <a:schemeClr val="tx1"/>
                </a:solidFill>
              </a:rPr>
              <a:t>des Jeunes engagés pour le développement durable (OJEDD </a:t>
            </a:r>
            <a:r>
              <a:rPr lang="fr-FR" sz="2000" b="1" dirty="0" smtClean="0">
                <a:solidFill>
                  <a:schemeClr val="tx1"/>
                </a:solidFill>
              </a:rPr>
              <a:t>INTERNATIONAL)</a:t>
            </a:r>
          </a:p>
          <a:p>
            <a:pPr algn="ctr">
              <a:defRPr/>
            </a:pPr>
            <a:endParaRPr lang="fr-FR" sz="2000" b="1" dirty="0">
              <a:solidFill>
                <a:schemeClr val="tx1"/>
              </a:solidFill>
            </a:endParaRPr>
          </a:p>
          <a:p>
            <a:pPr algn="ctr">
              <a:defRPr/>
            </a:pPr>
            <a:r>
              <a:rPr lang="fr-FR" sz="2000" b="1" dirty="0" smtClean="0">
                <a:solidFill>
                  <a:schemeClr val="tx1"/>
                </a:solidFill>
              </a:rPr>
              <a:t>Togo</a:t>
            </a:r>
            <a:endParaRPr lang="fr-FR" altLang="ko-KR" sz="2200" b="1" dirty="0" smtClean="0">
              <a:solidFill>
                <a:schemeClr val="tx1"/>
              </a:solidFill>
            </a:endParaRPr>
          </a:p>
          <a:p>
            <a:pPr algn="just">
              <a:defRPr/>
            </a:pPr>
            <a:endParaRPr lang="fr-FR" altLang="ko-KR" sz="2200" b="1" dirty="0" smtClean="0">
              <a:solidFill>
                <a:schemeClr val="tx1"/>
              </a:solidFill>
            </a:endParaRPr>
          </a:p>
          <a:p>
            <a:pPr algn="just">
              <a:defRPr/>
            </a:pPr>
            <a:endParaRPr lang="en-US" altLang="ko-KR" sz="2200" b="1" dirty="0">
              <a:solidFill>
                <a:schemeClr val="tx1"/>
              </a:solidFill>
            </a:endParaRPr>
          </a:p>
        </p:txBody>
      </p:sp>
      <p:pic>
        <p:nvPicPr>
          <p:cNvPr id="11" name="Image 2"/>
          <p:cNvPicPr>
            <a:picLocks noChangeAspect="1"/>
          </p:cNvPicPr>
          <p:nvPr/>
        </p:nvPicPr>
        <p:blipFill rotWithShape="1">
          <a:blip r:embed="rId2">
            <a:extLst>
              <a:ext uri="{28A0092B-C50C-407E-A947-70E740481C1C}">
                <a14:useLocalDpi xmlns:a14="http://schemas.microsoft.com/office/drawing/2010/main" val="0"/>
              </a:ext>
            </a:extLst>
          </a:blip>
          <a:srcRect l="33579" t="21944" r="27809" b="25208"/>
          <a:stretch/>
        </p:blipFill>
        <p:spPr>
          <a:xfrm>
            <a:off x="1887679" y="2037151"/>
            <a:ext cx="2778901" cy="2634621"/>
          </a:xfrm>
          <a:prstGeom prst="ellipse">
            <a:avLst/>
          </a:prstGeom>
          <a:ln w="63500" cap="rnd">
            <a:noFill/>
          </a:ln>
          <a:effectLst>
            <a:outerShdw blurRad="50800" dist="38100" dir="2700000" algn="tl" rotWithShape="0">
              <a:schemeClr val="tx2">
                <a:alpha val="40000"/>
              </a:schemeClr>
            </a:outerShdw>
          </a:effectLst>
          <a:scene3d>
            <a:camera prst="orthographicFront"/>
            <a:lightRig rig="contrasting" dir="t">
              <a:rot lat="0" lon="0" rev="3000000"/>
            </a:lightRig>
          </a:scene3d>
          <a:sp3d contourW="7620">
            <a:bevelT w="95250" h="31750"/>
            <a:contourClr>
              <a:srgbClr val="333333"/>
            </a:contourClr>
          </a:sp3d>
        </p:spPr>
      </p:pic>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098" y="4943959"/>
            <a:ext cx="1316064" cy="1316064"/>
          </a:xfrm>
          <a:prstGeom prst="rect">
            <a:avLst/>
          </a:prstGeom>
        </p:spPr>
      </p:pic>
    </p:spTree>
    <p:extLst>
      <p:ext uri="{BB962C8B-B14F-4D97-AF65-F5344CB8AC3E}">
        <p14:creationId xmlns:p14="http://schemas.microsoft.com/office/powerpoint/2010/main" val="333783151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25005"/>
          </a:xfrm>
        </p:spPr>
        <p:txBody>
          <a:bodyPr>
            <a:noAutofit/>
          </a:bodyPr>
          <a:lstStyle/>
          <a:p>
            <a:pPr algn="ctr"/>
            <a:r>
              <a:rPr lang="en-US" sz="3400" dirty="0">
                <a:solidFill>
                  <a:schemeClr val="tx1"/>
                </a:solidFill>
              </a:rPr>
              <a:t>INTRODUCTION</a:t>
            </a: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1557581"/>
            <a:ext cx="10178322" cy="4037307"/>
          </a:xfrm>
        </p:spPr>
        <p:txBody>
          <a:bodyPr>
            <a:noAutofit/>
          </a:bodyPr>
          <a:lstStyle/>
          <a:p>
            <a:pPr algn="just">
              <a:defRPr/>
            </a:pPr>
            <a:r>
              <a:rPr lang="fr-FR" sz="2600" dirty="0"/>
              <a:t>Personne n’a vu venir le </a:t>
            </a:r>
            <a:r>
              <a:rPr lang="fr-FR" sz="2600" dirty="0" smtClean="0"/>
              <a:t>COVID-19 </a:t>
            </a:r>
            <a:r>
              <a:rPr lang="fr-FR" sz="2600" dirty="0"/>
              <a:t>donc on ne s’est pas préparé pour </a:t>
            </a:r>
            <a:r>
              <a:rPr lang="fr-FR" sz="2600" dirty="0" smtClean="0"/>
              <a:t>l’affronter, en particulier les </a:t>
            </a:r>
            <a:r>
              <a:rPr lang="fr-FR" sz="2600" dirty="0"/>
              <a:t>pays africains qui manquent de moyens</a:t>
            </a:r>
          </a:p>
          <a:p>
            <a:pPr algn="just">
              <a:defRPr/>
            </a:pPr>
            <a:r>
              <a:rPr lang="fr-FR" sz="2600" dirty="0"/>
              <a:t>Le </a:t>
            </a:r>
            <a:r>
              <a:rPr lang="fr-FR" sz="2600" dirty="0" smtClean="0"/>
              <a:t>Togo, petit </a:t>
            </a:r>
            <a:r>
              <a:rPr lang="fr-FR" sz="2600" dirty="0"/>
              <a:t>pays de l’Afrique de l’Ouest avec une population extrêmement jeune </a:t>
            </a:r>
            <a:r>
              <a:rPr lang="fr-FR" sz="2600" dirty="0" smtClean="0"/>
              <a:t>et qui </a:t>
            </a:r>
            <a:r>
              <a:rPr lang="fr-FR" sz="2600" dirty="0"/>
              <a:t>manque énormément de formation, d’orientation </a:t>
            </a:r>
            <a:r>
              <a:rPr lang="fr-FR" sz="2600" dirty="0" smtClean="0"/>
              <a:t>en terme d’emploi </a:t>
            </a:r>
            <a:r>
              <a:rPr lang="fr-FR" sz="2600" dirty="0"/>
              <a:t>décent et d’accompagnement à l’entrepreneuriat social</a:t>
            </a:r>
          </a:p>
          <a:p>
            <a:pPr algn="just">
              <a:defRPr/>
            </a:pPr>
            <a:r>
              <a:rPr lang="fr-FR" sz="2600" dirty="0"/>
              <a:t>Le secteur de l’entrepreneuriat des jeunes est quasiment </a:t>
            </a:r>
            <a:r>
              <a:rPr lang="fr-FR" sz="2600" dirty="0" smtClean="0"/>
              <a:t>entièrement informel </a:t>
            </a:r>
            <a:r>
              <a:rPr lang="fr-FR" sz="2600" dirty="0"/>
              <a:t>au Togo</a:t>
            </a:r>
          </a:p>
          <a:p>
            <a:pPr algn="just">
              <a:defRPr/>
            </a:pPr>
            <a:r>
              <a:rPr lang="fr-FR" sz="2600" dirty="0"/>
              <a:t>Il faut changer la donne pour se relever… </a:t>
            </a:r>
          </a:p>
        </p:txBody>
      </p:sp>
    </p:spTree>
    <p:extLst>
      <p:ext uri="{BB962C8B-B14F-4D97-AF65-F5344CB8AC3E}">
        <p14:creationId xmlns:p14="http://schemas.microsoft.com/office/powerpoint/2010/main" val="1826556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25005"/>
          </a:xfrm>
        </p:spPr>
        <p:txBody>
          <a:bodyPr>
            <a:noAutofit/>
          </a:bodyPr>
          <a:lstStyle/>
          <a:p>
            <a:pPr algn="ctr"/>
            <a:r>
              <a:rPr lang="en-US" sz="3400" dirty="0">
                <a:solidFill>
                  <a:schemeClr val="tx1"/>
                </a:solidFill>
              </a:rPr>
              <a:t>PLAN DE </a:t>
            </a:r>
            <a:r>
              <a:rPr lang="en-US" sz="3400" dirty="0" err="1" smtClean="0">
                <a:solidFill>
                  <a:schemeClr val="tx1"/>
                </a:solidFill>
              </a:rPr>
              <a:t>PRéSENTATION</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1557581"/>
            <a:ext cx="10178322" cy="4037307"/>
          </a:xfrm>
        </p:spPr>
        <p:txBody>
          <a:bodyPr>
            <a:noAutofit/>
          </a:bodyPr>
          <a:lstStyle/>
          <a:p>
            <a:pPr algn="just"/>
            <a:r>
              <a:rPr lang="fr-FR" sz="2800" dirty="0"/>
              <a:t>Effet de la crise du coronavirus sur l'emploi des jeunes et les activités génératrices de revenus (AGR) des entrepreneurs au  Togo</a:t>
            </a:r>
          </a:p>
          <a:p>
            <a:endParaRPr lang="fr-FR" sz="2800" dirty="0"/>
          </a:p>
          <a:p>
            <a:pPr algn="just"/>
            <a:r>
              <a:rPr lang="fr-FR" sz="2800" dirty="0"/>
              <a:t>Les moyens déployés par l’OJEDD et les entrepreneurs du réseau afin de répondre à ces défis </a:t>
            </a:r>
          </a:p>
          <a:p>
            <a:endParaRPr lang="fr-FR" sz="2800" dirty="0"/>
          </a:p>
          <a:p>
            <a:pPr algn="just"/>
            <a:r>
              <a:rPr lang="fr-FR" sz="2800" dirty="0"/>
              <a:t>Besoins et propositions en matière de politiques publiques à mettre en œuvre par les acteurs impliqués</a:t>
            </a:r>
          </a:p>
        </p:txBody>
      </p:sp>
    </p:spTree>
    <p:extLst>
      <p:ext uri="{BB962C8B-B14F-4D97-AF65-F5344CB8AC3E}">
        <p14:creationId xmlns:p14="http://schemas.microsoft.com/office/powerpoint/2010/main" val="2756007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25005"/>
          </a:xfrm>
        </p:spPr>
        <p:txBody>
          <a:bodyPr>
            <a:noAutofit/>
          </a:bodyPr>
          <a:lstStyle/>
          <a:p>
            <a:pPr algn="ctr"/>
            <a:r>
              <a:rPr lang="fr-FR" sz="3400" dirty="0">
                <a:solidFill>
                  <a:schemeClr val="tx1"/>
                </a:solidFill>
              </a:rPr>
              <a:t>Effet de la crise du coronavirus sur l'emploi des jeunes et les activités génératrices de revenus (AGR) des entrepreneurs au  Togo</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43929" y="2533975"/>
            <a:ext cx="10178322" cy="2789694"/>
          </a:xfrm>
        </p:spPr>
        <p:txBody>
          <a:bodyPr>
            <a:noAutofit/>
          </a:bodyPr>
          <a:lstStyle/>
          <a:p>
            <a:pPr algn="just">
              <a:defRPr/>
            </a:pPr>
            <a:r>
              <a:rPr lang="fr-FR" sz="2800" dirty="0"/>
              <a:t>Forte baisse des activités économiques au Togo depuis le début du mois de </a:t>
            </a:r>
            <a:r>
              <a:rPr lang="fr-FR" sz="2800" dirty="0" smtClean="0"/>
              <a:t>mars</a:t>
            </a:r>
            <a:endParaRPr lang="fr-FR" sz="2800" dirty="0"/>
          </a:p>
          <a:p>
            <a:pPr algn="just">
              <a:defRPr/>
            </a:pPr>
            <a:r>
              <a:rPr lang="fr-FR" sz="2800" dirty="0"/>
              <a:t>Arrêt d’activités et fermetures des locaux de </a:t>
            </a:r>
            <a:r>
              <a:rPr lang="fr-FR" sz="2800" dirty="0" smtClean="0"/>
              <a:t>certaines </a:t>
            </a:r>
            <a:r>
              <a:rPr lang="fr-FR" sz="2800" dirty="0"/>
              <a:t>entreprises</a:t>
            </a:r>
          </a:p>
          <a:p>
            <a:pPr algn="just">
              <a:defRPr/>
            </a:pPr>
            <a:r>
              <a:rPr lang="fr-FR" sz="2800" dirty="0"/>
              <a:t>Perte </a:t>
            </a:r>
            <a:r>
              <a:rPr lang="fr-FR" sz="2800" dirty="0" smtClean="0"/>
              <a:t>d’emplois</a:t>
            </a:r>
            <a:endParaRPr lang="fr-FR" sz="2800" dirty="0"/>
          </a:p>
          <a:p>
            <a:pPr algn="just">
              <a:defRPr/>
            </a:pPr>
            <a:r>
              <a:rPr lang="fr-FR" sz="2800" dirty="0"/>
              <a:t>Problèmes psychologiques et sociaux</a:t>
            </a:r>
          </a:p>
        </p:txBody>
      </p:sp>
    </p:spTree>
    <p:extLst>
      <p:ext uri="{BB962C8B-B14F-4D97-AF65-F5344CB8AC3E}">
        <p14:creationId xmlns:p14="http://schemas.microsoft.com/office/powerpoint/2010/main" val="722943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25005"/>
          </a:xfrm>
        </p:spPr>
        <p:txBody>
          <a:bodyPr>
            <a:noAutofit/>
          </a:bodyPr>
          <a:lstStyle/>
          <a:p>
            <a:pPr algn="ctr"/>
            <a:r>
              <a:rPr lang="fr-FR" sz="3400" dirty="0">
                <a:solidFill>
                  <a:schemeClr val="tx1"/>
                </a:solidFill>
              </a:rPr>
              <a:t>Les moyens déployés par l’OJEDD et les JEUNES entrepreneurs du </a:t>
            </a:r>
            <a:r>
              <a:rPr lang="fr-FR" sz="3400" dirty="0" smtClean="0">
                <a:solidFill>
                  <a:schemeClr val="tx1"/>
                </a:solidFill>
              </a:rPr>
              <a:t>réseau (1)</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36180" y="1945039"/>
            <a:ext cx="10178322" cy="4308528"/>
          </a:xfrm>
        </p:spPr>
        <p:txBody>
          <a:bodyPr>
            <a:noAutofit/>
          </a:bodyPr>
          <a:lstStyle/>
          <a:p>
            <a:pPr marL="0" indent="0" algn="just">
              <a:buNone/>
            </a:pPr>
            <a:r>
              <a:rPr lang="fr-FR" sz="2100" dirty="0"/>
              <a:t>L’OJEDD INTERNATIONAL manquant de moyens de fonctionnement et d’assistance n’a pas vraiment pu voler au secours des jeunes entrepreneurs. Néanmoins, nous avons gardé le cap avec quelques </a:t>
            </a:r>
            <a:r>
              <a:rPr lang="fr-FR" sz="2100" dirty="0" smtClean="0"/>
              <a:t>activités:</a:t>
            </a:r>
            <a:endParaRPr lang="fr-FR" sz="2100" dirty="0"/>
          </a:p>
          <a:p>
            <a:pPr algn="just"/>
            <a:r>
              <a:rPr lang="fr-FR" sz="2100" dirty="0"/>
              <a:t>Plan d’urgence </a:t>
            </a:r>
            <a:r>
              <a:rPr lang="fr-FR" sz="2100" dirty="0" smtClean="0"/>
              <a:t>COVID-19 </a:t>
            </a:r>
            <a:r>
              <a:rPr lang="fr-FR" sz="2100" dirty="0"/>
              <a:t>de l’OJEDD INTERNATIONAL (sensibilisation sur le </a:t>
            </a:r>
            <a:r>
              <a:rPr lang="fr-FR" sz="2100" dirty="0" smtClean="0"/>
              <a:t>COVID-19</a:t>
            </a:r>
            <a:r>
              <a:rPr lang="fr-FR" sz="2100" dirty="0"/>
              <a:t>, confection et distribution de cache-nez, </a:t>
            </a:r>
            <a:r>
              <a:rPr lang="fr-FR" sz="2100" dirty="0" smtClean="0"/>
              <a:t>de gel hydro-alcoolique, </a:t>
            </a:r>
            <a:r>
              <a:rPr lang="fr-FR" sz="2100" dirty="0"/>
              <a:t>organisation de </a:t>
            </a:r>
            <a:r>
              <a:rPr lang="fr-FR" sz="2100" dirty="0" smtClean="0"/>
              <a:t>webinaires </a:t>
            </a:r>
            <a:r>
              <a:rPr lang="fr-FR" sz="2100" dirty="0"/>
              <a:t>et conférences, formation en ligne pour des jeunes entrepreneurs</a:t>
            </a:r>
            <a:r>
              <a:rPr lang="fr-FR" sz="2100" dirty="0" smtClean="0"/>
              <a:t>, etc) </a:t>
            </a:r>
            <a:endParaRPr lang="fr-FR" sz="2100" dirty="0"/>
          </a:p>
          <a:p>
            <a:pPr algn="just"/>
            <a:r>
              <a:rPr lang="fr-FR" sz="2100" dirty="0"/>
              <a:t>Participation aux réunions du Groupe de Travail des OSC pour les ODD en tant qu’organisation représentant la jeunesse togolaise avec une stratégie de contribution des OSC aux actions de l’Etat </a:t>
            </a:r>
            <a:r>
              <a:rPr lang="fr-FR" sz="2100" dirty="0" smtClean="0"/>
              <a:t>et à </a:t>
            </a:r>
            <a:r>
              <a:rPr lang="fr-FR" sz="2100" dirty="0"/>
              <a:t>un plan de riposte élaboré </a:t>
            </a:r>
          </a:p>
          <a:p>
            <a:pPr algn="just"/>
            <a:r>
              <a:rPr lang="fr-FR" sz="2100" dirty="0"/>
              <a:t> </a:t>
            </a:r>
            <a:r>
              <a:rPr lang="fr-FR" sz="2100" dirty="0" smtClean="0"/>
              <a:t>Contribution </a:t>
            </a:r>
            <a:r>
              <a:rPr lang="fr-FR" sz="2100" dirty="0"/>
              <a:t>à la création de l’Alliance Nationale pour la Prévention et la Riposte contre le </a:t>
            </a:r>
            <a:r>
              <a:rPr lang="fr-FR" sz="2100" dirty="0" smtClean="0"/>
              <a:t>COVID-19 </a:t>
            </a:r>
            <a:r>
              <a:rPr lang="fr-FR" sz="2100" dirty="0"/>
              <a:t>qui sert à assister les populations vulnérables </a:t>
            </a:r>
          </a:p>
        </p:txBody>
      </p:sp>
    </p:spTree>
    <p:extLst>
      <p:ext uri="{BB962C8B-B14F-4D97-AF65-F5344CB8AC3E}">
        <p14:creationId xmlns:p14="http://schemas.microsoft.com/office/powerpoint/2010/main" val="367028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a:pPr>
            <a:r>
              <a:rPr lang="en-US" altLang="ko-KR" dirty="0"/>
              <a:t>introduction</a:t>
            </a:r>
            <a:endParaRPr lang="ko-KR" altLang="en-US" dirty="0"/>
          </a:p>
        </p:txBody>
      </p:sp>
      <p:sp>
        <p:nvSpPr>
          <p:cNvPr id="3" name="내용 개체 틀 2"/>
          <p:cNvSpPr>
            <a:spLocks noGrp="1"/>
          </p:cNvSpPr>
          <p:nvPr>
            <p:ph idx="1"/>
          </p:nvPr>
        </p:nvSpPr>
        <p:spPr>
          <a:xfrm>
            <a:off x="1251678" y="1573076"/>
            <a:ext cx="10178322" cy="4432517"/>
          </a:xfrm>
          <a:ln>
            <a:noFill/>
          </a:ln>
        </p:spPr>
        <p:txBody>
          <a:bodyPr>
            <a:normAutofit/>
          </a:bodyPr>
          <a:lstStyle/>
          <a:p>
            <a:pPr algn="just">
              <a:buFont typeface="Wingdings" pitchFamily="2" charset="2"/>
              <a:buChar char="§"/>
              <a:defRPr/>
            </a:pPr>
            <a:r>
              <a:rPr lang="en-US" altLang="ko-KR" sz="2200" dirty="0" err="1" smtClean="0"/>
              <a:t>Ce</a:t>
            </a:r>
            <a:r>
              <a:rPr lang="en-US" altLang="ko-KR" sz="2200" dirty="0" smtClean="0"/>
              <a:t> </a:t>
            </a:r>
            <a:r>
              <a:rPr lang="en-US" altLang="ko-KR" sz="2200" dirty="0" err="1" smtClean="0"/>
              <a:t>webinaire</a:t>
            </a:r>
            <a:r>
              <a:rPr lang="en-US" altLang="ko-KR" sz="2200" dirty="0" smtClean="0"/>
              <a:t> </a:t>
            </a:r>
            <a:r>
              <a:rPr lang="en-US" altLang="ko-KR" sz="2200" dirty="0" err="1" smtClean="0"/>
              <a:t>sur</a:t>
            </a:r>
            <a:r>
              <a:rPr lang="en-US" altLang="ko-KR" sz="2200" dirty="0" smtClean="0"/>
              <a:t> le </a:t>
            </a:r>
            <a:r>
              <a:rPr lang="en-US" altLang="ko-KR" sz="2200" dirty="0" err="1" smtClean="0"/>
              <a:t>thème</a:t>
            </a:r>
            <a:r>
              <a:rPr lang="en-US" altLang="ko-KR" sz="2200" dirty="0" smtClean="0"/>
              <a:t> </a:t>
            </a:r>
            <a:r>
              <a:rPr lang="en-US" altLang="ko-KR" sz="2200" b="1" dirty="0" err="1" smtClean="0">
                <a:solidFill>
                  <a:schemeClr val="tx2"/>
                </a:solidFill>
              </a:rPr>
              <a:t>Relance</a:t>
            </a:r>
            <a:r>
              <a:rPr lang="en-US" altLang="ko-KR" sz="2200" b="1" dirty="0" smtClean="0">
                <a:solidFill>
                  <a:schemeClr val="tx2"/>
                </a:solidFill>
              </a:rPr>
              <a:t> et </a:t>
            </a:r>
            <a:r>
              <a:rPr lang="en-US" altLang="ko-KR" sz="2200" b="1" dirty="0" err="1" smtClean="0">
                <a:solidFill>
                  <a:schemeClr val="tx2"/>
                </a:solidFill>
              </a:rPr>
              <a:t>création</a:t>
            </a:r>
            <a:r>
              <a:rPr lang="en-US" altLang="ko-KR" sz="2200" b="1" dirty="0" smtClean="0">
                <a:solidFill>
                  <a:schemeClr val="tx2"/>
                </a:solidFill>
              </a:rPr>
              <a:t> </a:t>
            </a:r>
            <a:r>
              <a:rPr lang="en-US" altLang="ko-KR" sz="2200" b="1" dirty="0" err="1" smtClean="0">
                <a:solidFill>
                  <a:schemeClr val="tx2"/>
                </a:solidFill>
              </a:rPr>
              <a:t>d’emplois</a:t>
            </a:r>
            <a:r>
              <a:rPr lang="en-US" altLang="ko-KR" sz="2200" b="1" dirty="0" smtClean="0">
                <a:solidFill>
                  <a:schemeClr val="tx2"/>
                </a:solidFill>
              </a:rPr>
              <a:t> </a:t>
            </a:r>
            <a:r>
              <a:rPr lang="en-US" altLang="ko-KR" sz="2200" b="1" dirty="0" err="1" smtClean="0">
                <a:solidFill>
                  <a:schemeClr val="tx2"/>
                </a:solidFill>
              </a:rPr>
              <a:t>décents</a:t>
            </a:r>
            <a:r>
              <a:rPr lang="en-US" altLang="ko-KR" sz="2200" b="1" dirty="0" smtClean="0">
                <a:solidFill>
                  <a:schemeClr val="tx2"/>
                </a:solidFill>
              </a:rPr>
              <a:t> à travers </a:t>
            </a:r>
            <a:r>
              <a:rPr lang="en-US" altLang="ko-KR" sz="2200" b="1" dirty="0" err="1" smtClean="0">
                <a:solidFill>
                  <a:schemeClr val="tx2"/>
                </a:solidFill>
              </a:rPr>
              <a:t>l’ESS</a:t>
            </a:r>
            <a:r>
              <a:rPr lang="en-US" altLang="ko-KR" sz="2200" b="1" dirty="0" smtClean="0">
                <a:solidFill>
                  <a:schemeClr val="tx2"/>
                </a:solidFill>
              </a:rPr>
              <a:t> </a:t>
            </a:r>
            <a:r>
              <a:rPr lang="en-US" altLang="ko-KR" sz="2200" dirty="0" smtClean="0"/>
              <a:t>fait </a:t>
            </a:r>
            <a:r>
              <a:rPr lang="en-US" altLang="ko-KR" sz="2200" dirty="0" err="1" smtClean="0"/>
              <a:t>partie</a:t>
            </a:r>
            <a:r>
              <a:rPr lang="en-US" altLang="ko-KR" sz="2200" dirty="0" smtClean="0"/>
              <a:t> </a:t>
            </a:r>
            <a:r>
              <a:rPr lang="en-US" altLang="ko-KR" sz="2200" dirty="0" err="1" smtClean="0"/>
              <a:t>d’une</a:t>
            </a:r>
            <a:r>
              <a:rPr lang="en-US" altLang="ko-KR" sz="2200" dirty="0" smtClean="0"/>
              <a:t> </a:t>
            </a:r>
            <a:r>
              <a:rPr lang="en-US" altLang="ko-KR" sz="2200" b="1" dirty="0" err="1" smtClean="0"/>
              <a:t>série</a:t>
            </a:r>
            <a:r>
              <a:rPr lang="en-US" altLang="ko-KR" sz="2200" b="1" dirty="0" smtClean="0"/>
              <a:t> de </a:t>
            </a:r>
            <a:r>
              <a:rPr lang="en-US" altLang="ko-KR" sz="2200" b="1" dirty="0" err="1" smtClean="0"/>
              <a:t>webinaires</a:t>
            </a:r>
            <a:r>
              <a:rPr lang="en-US" altLang="ko-KR" sz="2200" dirty="0" smtClean="0"/>
              <a:t> en </a:t>
            </a:r>
            <a:r>
              <a:rPr lang="en-US" altLang="ko-KR" sz="2200" dirty="0" err="1" smtClean="0"/>
              <a:t>français</a:t>
            </a:r>
            <a:r>
              <a:rPr lang="en-US" altLang="ko-KR" sz="2200" dirty="0" smtClean="0"/>
              <a:t>, en </a:t>
            </a:r>
            <a:r>
              <a:rPr lang="en-US" altLang="ko-KR" sz="2200" dirty="0" err="1" smtClean="0"/>
              <a:t>anglais</a:t>
            </a:r>
            <a:r>
              <a:rPr lang="en-US" altLang="ko-KR" sz="2200" dirty="0" smtClean="0"/>
              <a:t>, et en </a:t>
            </a:r>
            <a:r>
              <a:rPr lang="en-US" altLang="ko-KR" sz="2200" dirty="0" err="1" smtClean="0"/>
              <a:t>espagnol</a:t>
            </a:r>
            <a:r>
              <a:rPr lang="en-US" altLang="ko-KR" sz="2200" dirty="0" smtClean="0"/>
              <a:t> </a:t>
            </a:r>
            <a:r>
              <a:rPr lang="en-US" altLang="ko-KR" sz="2200" dirty="0" err="1" smtClean="0"/>
              <a:t>organisée</a:t>
            </a:r>
            <a:r>
              <a:rPr lang="en-US" altLang="ko-KR" sz="2200" dirty="0" smtClean="0"/>
              <a:t> tout au long de </a:t>
            </a:r>
            <a:r>
              <a:rPr lang="en-US" altLang="ko-KR" sz="2200" dirty="0" err="1" smtClean="0"/>
              <a:t>l’année</a:t>
            </a:r>
            <a:r>
              <a:rPr lang="en-US" altLang="ko-KR" sz="2200" dirty="0" smtClean="0"/>
              <a:t> en </a:t>
            </a:r>
            <a:r>
              <a:rPr lang="en-US" altLang="ko-KR" sz="2200" dirty="0" err="1" smtClean="0"/>
              <a:t>préparation</a:t>
            </a:r>
            <a:r>
              <a:rPr lang="en-US" altLang="ko-KR" sz="2200" dirty="0" smtClean="0"/>
              <a:t> du </a:t>
            </a:r>
            <a:r>
              <a:rPr lang="en-US" altLang="ko-KR" sz="2200" b="1" dirty="0" smtClean="0"/>
              <a:t>forum GSEF2021 Mexico</a:t>
            </a:r>
            <a:r>
              <a:rPr lang="en-US" altLang="ko-KR" sz="2200" dirty="0" smtClean="0"/>
              <a:t>, en collaboration avec le </a:t>
            </a:r>
            <a:r>
              <a:rPr lang="en-US" altLang="ko-KR" sz="2200" dirty="0" err="1" smtClean="0"/>
              <a:t>Comité</a:t>
            </a:r>
            <a:r>
              <a:rPr lang="en-US" altLang="ko-KR" sz="2200" dirty="0" smtClean="0"/>
              <a:t> </a:t>
            </a:r>
            <a:r>
              <a:rPr lang="en-US" altLang="ko-KR" sz="2200" dirty="0" err="1" smtClean="0"/>
              <a:t>Organisateur</a:t>
            </a:r>
            <a:r>
              <a:rPr lang="en-US" altLang="ko-KR" sz="2200" dirty="0" smtClean="0"/>
              <a:t> Local.</a:t>
            </a:r>
          </a:p>
          <a:p>
            <a:pPr lvl="0" algn="just">
              <a:defRPr/>
            </a:pPr>
            <a:endParaRPr lang="fr-FR" altLang="ko-KR" sz="2200" dirty="0"/>
          </a:p>
          <a:p>
            <a:pPr algn="just">
              <a:buFont typeface="Wingdings" pitchFamily="2" charset="2"/>
              <a:buChar char="§"/>
              <a:defRPr/>
            </a:pPr>
            <a:r>
              <a:rPr lang="fr-FR" altLang="ko-KR" sz="2200" dirty="0" smtClean="0"/>
              <a:t>Prochains webinaires en français</a:t>
            </a:r>
          </a:p>
          <a:p>
            <a:pPr lvl="1" algn="just">
              <a:buFont typeface="Arial" pitchFamily="34" charset="0"/>
              <a:buChar char="•"/>
              <a:defRPr/>
            </a:pPr>
            <a:r>
              <a:rPr lang="fr-FR" altLang="ko-KR" sz="2200" b="1" dirty="0" smtClean="0"/>
              <a:t>7 juillet</a:t>
            </a:r>
            <a:r>
              <a:rPr lang="fr-FR" altLang="ko-KR" sz="2200" dirty="0" smtClean="0"/>
              <a:t>: </a:t>
            </a:r>
            <a:r>
              <a:rPr lang="fr-FR" altLang="ko-KR" sz="2200" i="1" dirty="0" smtClean="0"/>
              <a:t>Le pouvoir de la communauté: ESS et systèmes financiers pour lutter contre la crise du Covid-19</a:t>
            </a:r>
          </a:p>
          <a:p>
            <a:pPr lvl="1" algn="just">
              <a:buFont typeface="Arial" pitchFamily="34" charset="0"/>
              <a:buChar char="•"/>
              <a:defRPr/>
            </a:pPr>
            <a:r>
              <a:rPr lang="fr-FR" altLang="ko-KR" sz="2200" b="1" dirty="0"/>
              <a:t>1</a:t>
            </a:r>
            <a:r>
              <a:rPr lang="fr-FR" altLang="ko-KR" sz="2200" b="1" dirty="0" smtClean="0"/>
              <a:t>5 septembre</a:t>
            </a:r>
            <a:r>
              <a:rPr lang="fr-FR" altLang="ko-KR" sz="2200" dirty="0" smtClean="0"/>
              <a:t>: </a:t>
            </a:r>
            <a:r>
              <a:rPr lang="fr-FR" altLang="ko-KR" sz="2200" i="1" dirty="0" smtClean="0"/>
              <a:t>Nouveaux </a:t>
            </a:r>
            <a:r>
              <a:rPr lang="fr-FR" altLang="ko-KR" sz="2200" i="1" dirty="0"/>
              <a:t>écosystèmes de l'ESS: santé, éducation, économie informelle &amp; 4ème révolution industrielle</a:t>
            </a:r>
            <a:endParaRPr lang="en-US" altLang="ko-KR" sz="2200" i="1" dirty="0"/>
          </a:p>
          <a:p>
            <a:pPr marL="0" lvl="0" indent="0">
              <a:buNone/>
              <a:defRPr/>
            </a:pPr>
            <a:endParaRPr lang="en-US" altLang="ko-KR" dirty="0"/>
          </a:p>
          <a:p>
            <a:pPr lvl="0">
              <a:defRPr/>
            </a:pPr>
            <a:endParaRPr lang="en-US" altLang="ko-KR" dirty="0"/>
          </a:p>
          <a:p>
            <a:pPr lvl="0">
              <a:defRPr/>
            </a:pPr>
            <a:endParaRPr lang="ko-KR" altLang="en-US" dirty="0"/>
          </a:p>
        </p:txBody>
      </p:sp>
    </p:spTree>
    <p:extLst>
      <p:ext uri="{BB962C8B-B14F-4D97-AF65-F5344CB8AC3E}">
        <p14:creationId xmlns:p14="http://schemas.microsoft.com/office/powerpoint/2010/main" val="309390300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25005"/>
          </a:xfrm>
        </p:spPr>
        <p:txBody>
          <a:bodyPr>
            <a:noAutofit/>
          </a:bodyPr>
          <a:lstStyle/>
          <a:p>
            <a:pPr algn="ctr"/>
            <a:r>
              <a:rPr lang="fr-FR" sz="3400" dirty="0">
                <a:solidFill>
                  <a:schemeClr val="tx1"/>
                </a:solidFill>
              </a:rPr>
              <a:t>Les moyens déployés par l’OJEDD et les JEUNES entrepreneurs du </a:t>
            </a:r>
            <a:r>
              <a:rPr lang="fr-FR" sz="3400" dirty="0" smtClean="0">
                <a:solidFill>
                  <a:schemeClr val="tx1"/>
                </a:solidFill>
              </a:rPr>
              <a:t>réseau (2)</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36180" y="1945039"/>
            <a:ext cx="10178322" cy="4308528"/>
          </a:xfrm>
        </p:spPr>
        <p:txBody>
          <a:bodyPr>
            <a:noAutofit/>
          </a:bodyPr>
          <a:lstStyle/>
          <a:p>
            <a:pPr algn="just"/>
            <a:r>
              <a:rPr lang="fr-FR" sz="2100" dirty="0"/>
              <a:t>Contribution à l’organisation du </a:t>
            </a:r>
            <a:r>
              <a:rPr lang="fr-FR" sz="2100" dirty="0" smtClean="0"/>
              <a:t>Hackathon #TousContreCorona soutenu </a:t>
            </a:r>
            <a:r>
              <a:rPr lang="fr-FR" sz="2100" dirty="0"/>
              <a:t>financièrement par la GIZ Togo</a:t>
            </a:r>
          </a:p>
          <a:p>
            <a:pPr algn="just"/>
            <a:r>
              <a:rPr lang="fr-FR" sz="2100" dirty="0"/>
              <a:t>Sensibilisation des jeunes entrepreneurs sur la norme pour </a:t>
            </a:r>
            <a:r>
              <a:rPr lang="fr-FR" sz="2100" dirty="0" smtClean="0"/>
              <a:t>la conception </a:t>
            </a:r>
            <a:r>
              <a:rPr lang="fr-FR" sz="2100" dirty="0"/>
              <a:t>de masques de qualité: en </a:t>
            </a:r>
            <a:r>
              <a:rPr lang="fr-FR" sz="2100" dirty="0" smtClean="0"/>
              <a:t>projet, </a:t>
            </a:r>
            <a:r>
              <a:rPr lang="fr-FR" sz="2100" dirty="0"/>
              <a:t>la création d’un centre solidaire de conception de masques au Togo</a:t>
            </a:r>
          </a:p>
          <a:p>
            <a:pPr algn="just"/>
            <a:r>
              <a:rPr lang="fr-FR" sz="2100" dirty="0"/>
              <a:t>Contribution à la structuration et dynamisation du réseau des entreprises du secteur des énergies renouvelables au Togo</a:t>
            </a:r>
          </a:p>
          <a:p>
            <a:pPr algn="just"/>
            <a:r>
              <a:rPr lang="fr-FR" sz="2100" dirty="0" smtClean="0"/>
              <a:t>Contribution </a:t>
            </a:r>
            <a:r>
              <a:rPr lang="fr-FR" sz="2100" dirty="0"/>
              <a:t>à l’organisation de la 3e édition de la </a:t>
            </a:r>
            <a:r>
              <a:rPr lang="fr-FR" sz="2100" i="1" dirty="0" smtClean="0"/>
              <a:t>Conférence </a:t>
            </a:r>
            <a:r>
              <a:rPr lang="fr-FR" sz="2100" i="1" dirty="0"/>
              <a:t>des entreprises sociaux et de la RSE</a:t>
            </a:r>
            <a:r>
              <a:rPr lang="fr-FR" sz="2100" dirty="0"/>
              <a:t> au Togo</a:t>
            </a:r>
          </a:p>
          <a:p>
            <a:pPr algn="just"/>
            <a:r>
              <a:rPr lang="fr-FR" sz="2100" dirty="0"/>
              <a:t>Campagne de reboisement avec plus de 3.000 plants mise en terre avec </a:t>
            </a:r>
            <a:r>
              <a:rPr lang="fr-FR" sz="2100" dirty="0" smtClean="0"/>
              <a:t>WEP-TOGO, </a:t>
            </a:r>
            <a:r>
              <a:rPr lang="fr-FR" sz="2100" dirty="0"/>
              <a:t>une organisation </a:t>
            </a:r>
            <a:r>
              <a:rPr lang="fr-FR" sz="2100" dirty="0" smtClean="0"/>
              <a:t>des femmes </a:t>
            </a:r>
            <a:r>
              <a:rPr lang="fr-FR" sz="2100" dirty="0"/>
              <a:t>pour l’environnement: en </a:t>
            </a:r>
            <a:r>
              <a:rPr lang="fr-FR" sz="2100" dirty="0" smtClean="0"/>
              <a:t>projet, </a:t>
            </a:r>
            <a:r>
              <a:rPr lang="fr-FR" sz="2100" dirty="0"/>
              <a:t>la création d’une coopérative d’agro-foresterie </a:t>
            </a:r>
          </a:p>
        </p:txBody>
      </p:sp>
    </p:spTree>
    <p:extLst>
      <p:ext uri="{BB962C8B-B14F-4D97-AF65-F5344CB8AC3E}">
        <p14:creationId xmlns:p14="http://schemas.microsoft.com/office/powerpoint/2010/main" val="1181076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382385"/>
            <a:ext cx="10178322" cy="625005"/>
          </a:xfrm>
        </p:spPr>
        <p:txBody>
          <a:bodyPr>
            <a:noAutofit/>
          </a:bodyPr>
          <a:lstStyle/>
          <a:p>
            <a:pPr algn="ctr"/>
            <a:r>
              <a:rPr lang="fr-FR" sz="3400" dirty="0">
                <a:solidFill>
                  <a:schemeClr val="tx1"/>
                </a:solidFill>
              </a:rPr>
              <a:t>Besoins et </a:t>
            </a:r>
            <a:r>
              <a:rPr lang="fr-FR" sz="3400" dirty="0" smtClean="0">
                <a:solidFill>
                  <a:schemeClr val="tx1"/>
                </a:solidFill>
              </a:rPr>
              <a:t>propositions</a:t>
            </a:r>
            <a:br>
              <a:rPr lang="fr-FR" sz="3400" dirty="0" smtClean="0">
                <a:solidFill>
                  <a:schemeClr val="tx1"/>
                </a:solidFill>
              </a:rPr>
            </a:br>
            <a:r>
              <a:rPr lang="fr-FR" sz="3400" dirty="0" smtClean="0">
                <a:solidFill>
                  <a:schemeClr val="tx1"/>
                </a:solidFill>
              </a:rPr>
              <a:t>en </a:t>
            </a:r>
            <a:r>
              <a:rPr lang="fr-FR" sz="3400" dirty="0">
                <a:solidFill>
                  <a:schemeClr val="tx1"/>
                </a:solidFill>
              </a:rPr>
              <a:t>matière de politiques </a:t>
            </a:r>
            <a:r>
              <a:rPr lang="fr-FR" sz="3400" dirty="0" smtClean="0">
                <a:solidFill>
                  <a:schemeClr val="tx1"/>
                </a:solidFill>
              </a:rPr>
              <a:t>publiques</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9" y="2061276"/>
            <a:ext cx="10178322" cy="3758337"/>
          </a:xfrm>
        </p:spPr>
        <p:txBody>
          <a:bodyPr>
            <a:noAutofit/>
          </a:bodyPr>
          <a:lstStyle/>
          <a:p>
            <a:pPr algn="just"/>
            <a:r>
              <a:rPr lang="fr-FR" sz="2400" dirty="0"/>
              <a:t>Identification systémique des jeunes du secteur informel</a:t>
            </a:r>
          </a:p>
          <a:p>
            <a:pPr algn="just"/>
            <a:r>
              <a:rPr lang="fr-FR" sz="2400" dirty="0"/>
              <a:t>Créer un cadre de réflexion et de dialogue avec les jeunes entrepreneurs sociaux </a:t>
            </a:r>
          </a:p>
          <a:p>
            <a:pPr algn="just"/>
            <a:r>
              <a:rPr lang="fr-FR" sz="2400" dirty="0"/>
              <a:t>Prioriser les secteurs porteurs pour les jeunes comme:</a:t>
            </a:r>
          </a:p>
          <a:p>
            <a:pPr lvl="1" algn="just">
              <a:buFont typeface="Wingdings" pitchFamily="2" charset="2"/>
              <a:buChar char="§"/>
            </a:pPr>
            <a:r>
              <a:rPr lang="fr-FR" sz="2400" dirty="0"/>
              <a:t>L’agroécologie et la prise en compte de l’environnement dans les projets/programmes de développement  </a:t>
            </a:r>
          </a:p>
          <a:p>
            <a:pPr lvl="1" algn="just">
              <a:buFont typeface="Wingdings" pitchFamily="2" charset="2"/>
              <a:buChar char="§"/>
            </a:pPr>
            <a:r>
              <a:rPr lang="fr-FR" sz="2400" dirty="0"/>
              <a:t>La promotion des produits locaux et de la consommation responsable</a:t>
            </a:r>
          </a:p>
          <a:p>
            <a:pPr lvl="1" algn="just">
              <a:buFont typeface="Wingdings" pitchFamily="2" charset="2"/>
              <a:buChar char="§"/>
            </a:pPr>
            <a:r>
              <a:rPr lang="fr-FR" sz="2400" dirty="0"/>
              <a:t>Le digital et la coopération internationale entre les jeunes </a:t>
            </a:r>
          </a:p>
          <a:p>
            <a:pPr marL="0" indent="0" algn="just">
              <a:buNone/>
            </a:pPr>
            <a:endParaRPr lang="fr-FR" sz="2100" dirty="0"/>
          </a:p>
        </p:txBody>
      </p:sp>
    </p:spTree>
    <p:extLst>
      <p:ext uri="{BB962C8B-B14F-4D97-AF65-F5344CB8AC3E}">
        <p14:creationId xmlns:p14="http://schemas.microsoft.com/office/powerpoint/2010/main" val="32281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a:t>Relance et création d’emplois décents</a:t>
            </a:r>
            <a:br>
              <a:rPr lang="fr-FR" altLang="ko-KR" sz="3600" b="1" dirty="0"/>
            </a:br>
            <a:r>
              <a:rPr lang="fr-FR" altLang="ko-KR" sz="3600" b="1" dirty="0"/>
              <a:t>à travers l’ESS</a:t>
            </a:r>
            <a:endParaRPr lang="en-US" altLang="ko-KR" sz="3600" b="1" dirty="0"/>
          </a:p>
        </p:txBody>
      </p:sp>
      <p:sp>
        <p:nvSpPr>
          <p:cNvPr id="8" name="Title 1"/>
          <p:cNvSpPr txBox="1">
            <a:spLocks/>
          </p:cNvSpPr>
          <p:nvPr/>
        </p:nvSpPr>
        <p:spPr>
          <a:xfrm>
            <a:off x="3063496" y="2072279"/>
            <a:ext cx="6173491" cy="21718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defRPr/>
            </a:pPr>
            <a:r>
              <a:rPr lang="fr-FR" altLang="ko-KR" sz="2800" b="1" dirty="0" smtClean="0">
                <a:solidFill>
                  <a:schemeClr val="tx1"/>
                </a:solidFill>
              </a:rPr>
              <a:t>Patrick Klein</a:t>
            </a:r>
          </a:p>
          <a:p>
            <a:pPr algn="ctr">
              <a:defRPr/>
            </a:pPr>
            <a:endParaRPr lang="fr-FR" altLang="ko-KR" sz="2800" b="1" dirty="0" smtClean="0">
              <a:solidFill>
                <a:schemeClr val="tx1"/>
              </a:solidFill>
            </a:endParaRPr>
          </a:p>
          <a:p>
            <a:pPr algn="ctr">
              <a:defRPr/>
            </a:pPr>
            <a:r>
              <a:rPr lang="fr-FR" altLang="ko-KR" sz="2500" b="1" dirty="0">
                <a:solidFill>
                  <a:schemeClr val="tx1"/>
                </a:solidFill>
              </a:rPr>
              <a:t>Chef de secteur Economie Sociale</a:t>
            </a:r>
          </a:p>
          <a:p>
            <a:pPr algn="ctr">
              <a:defRPr/>
            </a:pPr>
            <a:endParaRPr lang="fr-FR" altLang="ko-KR" sz="2500" b="1" dirty="0">
              <a:solidFill>
                <a:schemeClr val="tx1"/>
              </a:solidFill>
            </a:endParaRPr>
          </a:p>
          <a:p>
            <a:pPr algn="ctr">
              <a:defRPr/>
            </a:pPr>
            <a:r>
              <a:rPr lang="fr-FR" altLang="ko-KR" sz="2500" b="1" dirty="0">
                <a:solidFill>
                  <a:schemeClr val="tx1"/>
                </a:solidFill>
              </a:rPr>
              <a:t> DG Marché intérieur, industrie, entrepreneuriat et PME</a:t>
            </a:r>
          </a:p>
          <a:p>
            <a:pPr algn="ctr">
              <a:defRPr/>
            </a:pPr>
            <a:endParaRPr lang="fr-FR" altLang="ko-KR" sz="2500" b="1" dirty="0">
              <a:solidFill>
                <a:schemeClr val="tx1"/>
              </a:solidFill>
            </a:endParaRPr>
          </a:p>
          <a:p>
            <a:pPr algn="ctr">
              <a:defRPr/>
            </a:pPr>
            <a:r>
              <a:rPr lang="fr-FR" altLang="ko-KR" sz="2500" b="1" dirty="0">
                <a:solidFill>
                  <a:schemeClr val="tx1"/>
                </a:solidFill>
              </a:rPr>
              <a:t>Commission Européenne</a:t>
            </a:r>
          </a:p>
          <a:p>
            <a:pPr algn="ctr">
              <a:defRPr/>
            </a:pPr>
            <a:endParaRPr lang="fr-FR" altLang="ko-KR" sz="2200" b="1" dirty="0">
              <a:solidFill>
                <a:schemeClr val="tx1"/>
              </a:solidFill>
            </a:endParaRPr>
          </a:p>
          <a:p>
            <a:pPr algn="ctr">
              <a:defRPr/>
            </a:pPr>
            <a:endParaRPr lang="fr-FR" altLang="ko-KR" sz="2200" b="1" dirty="0" smtClean="0">
              <a:solidFill>
                <a:schemeClr val="tx1"/>
              </a:solidFill>
            </a:endParaRPr>
          </a:p>
          <a:p>
            <a:pPr algn="ctr">
              <a:defRPr/>
            </a:pPr>
            <a:endParaRPr lang="en-US" altLang="ko-KR" sz="2200" b="1" dirty="0">
              <a:solidFill>
                <a:schemeClr val="tx1"/>
              </a:solidFill>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954" y="5610494"/>
            <a:ext cx="3506574" cy="870812"/>
          </a:xfrm>
          <a:prstGeom prst="rect">
            <a:avLst/>
          </a:prstGeom>
        </p:spPr>
      </p:pic>
    </p:spTree>
    <p:extLst>
      <p:ext uri="{BB962C8B-B14F-4D97-AF65-F5344CB8AC3E}">
        <p14:creationId xmlns:p14="http://schemas.microsoft.com/office/powerpoint/2010/main" val="292665844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51678" y="692352"/>
            <a:ext cx="10178322" cy="648252"/>
          </a:xfrm>
        </p:spPr>
        <p:txBody>
          <a:bodyPr>
            <a:noAutofit/>
          </a:bodyPr>
          <a:lstStyle/>
          <a:p>
            <a:pPr algn="ctr"/>
            <a:r>
              <a:rPr lang="fr-FR" sz="3600" dirty="0">
                <a:solidFill>
                  <a:schemeClr val="tx1"/>
                </a:solidFill>
              </a:rPr>
              <a:t>Ess ET europe</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7"/>
            <a:ext cx="10178322" cy="3378630"/>
          </a:xfrm>
        </p:spPr>
        <p:txBody>
          <a:bodyPr>
            <a:noAutofit/>
          </a:bodyPr>
          <a:lstStyle/>
          <a:p>
            <a:pPr algn="just">
              <a:defRPr/>
            </a:pPr>
            <a:r>
              <a:rPr lang="fr-FR" sz="2800" dirty="0"/>
              <a:t>Quel </a:t>
            </a:r>
            <a:r>
              <a:rPr lang="fr-FR" sz="2800" b="1" dirty="0"/>
              <a:t>état des lieux </a:t>
            </a:r>
            <a:r>
              <a:rPr lang="fr-FR" sz="2800" dirty="0"/>
              <a:t>pour l’ESS en Europe?</a:t>
            </a:r>
          </a:p>
          <a:p>
            <a:pPr marL="0" indent="0" algn="just">
              <a:buNone/>
              <a:defRPr/>
            </a:pPr>
            <a:endParaRPr lang="fr-FR" sz="2800" dirty="0"/>
          </a:p>
          <a:p>
            <a:pPr algn="just">
              <a:defRPr/>
            </a:pPr>
            <a:r>
              <a:rPr lang="fr-FR" sz="2800" dirty="0"/>
              <a:t>Les </a:t>
            </a:r>
            <a:r>
              <a:rPr lang="fr-FR" sz="2800" b="1" dirty="0"/>
              <a:t>principales actions </a:t>
            </a:r>
            <a:r>
              <a:rPr lang="fr-FR" sz="2800" dirty="0"/>
              <a:t>de la Commission européenne depuis 2010.</a:t>
            </a:r>
          </a:p>
          <a:p>
            <a:pPr marL="0" indent="0" algn="just">
              <a:buNone/>
              <a:defRPr/>
            </a:pPr>
            <a:endParaRPr lang="fr-FR" sz="2800" dirty="0"/>
          </a:p>
          <a:p>
            <a:pPr algn="just">
              <a:defRPr/>
            </a:pPr>
            <a:r>
              <a:rPr lang="fr-FR" sz="2800" dirty="0"/>
              <a:t>La mise en place de </a:t>
            </a:r>
            <a:r>
              <a:rPr lang="fr-FR" sz="2800" b="1" dirty="0"/>
              <a:t>politiques publiques </a:t>
            </a:r>
            <a:r>
              <a:rPr lang="fr-FR" sz="2800" dirty="0"/>
              <a:t>pour le développement du secteur: qui, quoi, comment?</a:t>
            </a:r>
          </a:p>
        </p:txBody>
      </p:sp>
    </p:spTree>
    <p:extLst>
      <p:ext uri="{BB962C8B-B14F-4D97-AF65-F5344CB8AC3E}">
        <p14:creationId xmlns:p14="http://schemas.microsoft.com/office/powerpoint/2010/main" val="1624700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43929" y="436630"/>
            <a:ext cx="10178322" cy="648252"/>
          </a:xfrm>
        </p:spPr>
        <p:txBody>
          <a:bodyPr>
            <a:noAutofit/>
          </a:bodyPr>
          <a:lstStyle/>
          <a:p>
            <a:pPr algn="ctr"/>
            <a:r>
              <a:rPr lang="fr-FR" sz="3600" dirty="0">
                <a:solidFill>
                  <a:schemeClr val="tx1"/>
                </a:solidFill>
              </a:rPr>
              <a:t>La crise </a:t>
            </a:r>
            <a:r>
              <a:rPr lang="fr-FR" sz="3600" dirty="0" smtClean="0">
                <a:solidFill>
                  <a:schemeClr val="tx1"/>
                </a:solidFill>
              </a:rPr>
              <a:t>covid-19 </a:t>
            </a:r>
            <a:r>
              <a:rPr lang="fr-FR" sz="3600" dirty="0">
                <a:solidFill>
                  <a:schemeClr val="tx1"/>
                </a:solidFill>
              </a:rPr>
              <a:t>et l’impact sur les structures de l’ESS</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9426" y="2045778"/>
            <a:ext cx="10178322" cy="3378630"/>
          </a:xfrm>
        </p:spPr>
        <p:txBody>
          <a:bodyPr>
            <a:noAutofit/>
          </a:bodyPr>
          <a:lstStyle/>
          <a:p>
            <a:pPr algn="just">
              <a:defRPr/>
            </a:pPr>
            <a:r>
              <a:rPr lang="fr-FR" sz="2400" dirty="0"/>
              <a:t>Les structures de l’ESS et le COVID 19: au </a:t>
            </a:r>
            <a:r>
              <a:rPr lang="fr-FR" sz="2400" b="1" dirty="0"/>
              <a:t>premier rang</a:t>
            </a:r>
            <a:r>
              <a:rPr lang="fr-FR" sz="2400" dirty="0"/>
              <a:t> de la lutte mais aussi </a:t>
            </a:r>
            <a:r>
              <a:rPr lang="fr-FR" sz="2400" b="1" dirty="0"/>
              <a:t>fortement impactées.</a:t>
            </a:r>
            <a:endParaRPr lang="fr-FR" sz="2400" dirty="0"/>
          </a:p>
          <a:p>
            <a:pPr marL="0" indent="0" algn="just">
              <a:buNone/>
              <a:defRPr/>
            </a:pPr>
            <a:endParaRPr lang="fr-FR" sz="2400" dirty="0"/>
          </a:p>
          <a:p>
            <a:pPr algn="just">
              <a:defRPr/>
            </a:pPr>
            <a:r>
              <a:rPr lang="fr-FR" sz="2400" dirty="0"/>
              <a:t>La </a:t>
            </a:r>
            <a:r>
              <a:rPr lang="fr-FR" sz="2400" b="1" dirty="0"/>
              <a:t>relance européenne</a:t>
            </a:r>
            <a:r>
              <a:rPr lang="fr-FR" sz="2400" dirty="0"/>
              <a:t>: éléments d’appréciation pour l’ESS</a:t>
            </a:r>
          </a:p>
          <a:p>
            <a:pPr algn="just">
              <a:defRPr/>
            </a:pPr>
            <a:endParaRPr lang="fr-FR" sz="4400" dirty="0">
              <a:latin typeface="Abadi" panose="020B0604020104020204" pitchFamily="34" charset="0"/>
            </a:endParaRPr>
          </a:p>
          <a:p>
            <a:pPr marL="0" indent="0" algn="ctr">
              <a:buNone/>
              <a:defRPr/>
            </a:pPr>
            <a:r>
              <a:rPr lang="fr-FR" i="1" dirty="0"/>
              <a:t>Les opérateurs de l’économie sociale doivent avoir accès aux mesures de sauvetage économique prévues par l’Union européenne et par les États membres pour faire face à la pandémie de coronavirus, au même titre que les autres entreprises.</a:t>
            </a:r>
          </a:p>
          <a:p>
            <a:pPr marL="0" indent="0" algn="ctr">
              <a:buNone/>
              <a:defRPr/>
            </a:pPr>
            <a:r>
              <a:rPr lang="fr-FR" b="1" i="1" dirty="0"/>
              <a:t>Lettre du Commissaire N. Schmit aux Ministres du Travail de l’Union </a:t>
            </a:r>
            <a:r>
              <a:rPr lang="fr-FR" b="1" i="1" dirty="0" smtClean="0"/>
              <a:t>Européenne</a:t>
            </a:r>
            <a:endParaRPr lang="fr-FR" b="1" i="1" dirty="0"/>
          </a:p>
        </p:txBody>
      </p:sp>
    </p:spTree>
    <p:extLst>
      <p:ext uri="{BB962C8B-B14F-4D97-AF65-F5344CB8AC3E}">
        <p14:creationId xmlns:p14="http://schemas.microsoft.com/office/powerpoint/2010/main" val="2980453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43929" y="436630"/>
            <a:ext cx="10178322" cy="648252"/>
          </a:xfrm>
        </p:spPr>
        <p:txBody>
          <a:bodyPr>
            <a:noAutofit/>
          </a:bodyPr>
          <a:lstStyle/>
          <a:p>
            <a:pPr algn="ctr"/>
            <a:r>
              <a:rPr lang="fr-FR" sz="3600" dirty="0">
                <a:solidFill>
                  <a:schemeClr val="tx1"/>
                </a:solidFill>
              </a:rPr>
              <a:t>Demain l’ESS en EUROPE…</a:t>
            </a:r>
            <a:endParaRPr lang="en-US" sz="34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43928" y="1317358"/>
            <a:ext cx="10178322" cy="3378630"/>
          </a:xfrm>
        </p:spPr>
        <p:txBody>
          <a:bodyPr>
            <a:noAutofit/>
          </a:bodyPr>
          <a:lstStyle/>
          <a:p>
            <a:pPr algn="just">
              <a:defRPr/>
            </a:pPr>
            <a:r>
              <a:rPr lang="fr-FR" sz="2400" dirty="0"/>
              <a:t>En route vers la </a:t>
            </a:r>
            <a:r>
              <a:rPr lang="fr-FR" sz="2400" b="1" dirty="0"/>
              <a:t>Conférence de Mannheim </a:t>
            </a:r>
            <a:r>
              <a:rPr lang="fr-FR" sz="2400" dirty="0"/>
              <a:t>(Mai 2021) et le </a:t>
            </a:r>
            <a:r>
              <a:rPr lang="fr-FR" sz="2400" b="1" dirty="0"/>
              <a:t>Plan Européen pour l’Economie Sociale</a:t>
            </a:r>
            <a:r>
              <a:rPr lang="fr-FR" sz="2400" dirty="0"/>
              <a:t> (2eme Semestre 2021).</a:t>
            </a:r>
          </a:p>
          <a:p>
            <a:pPr marL="0" indent="0" algn="just">
              <a:buNone/>
              <a:defRPr/>
            </a:pPr>
            <a:endParaRPr lang="fr-FR" sz="2400" dirty="0"/>
          </a:p>
          <a:p>
            <a:pPr algn="just">
              <a:defRPr/>
            </a:pPr>
            <a:r>
              <a:rPr lang="fr-FR" sz="2400" dirty="0"/>
              <a:t>Une ESS </a:t>
            </a:r>
            <a:r>
              <a:rPr lang="fr-FR" sz="2400" b="1" dirty="0"/>
              <a:t>porteuse de solutions </a:t>
            </a:r>
            <a:r>
              <a:rPr lang="fr-FR" sz="2400" dirty="0"/>
              <a:t>et </a:t>
            </a:r>
            <a:r>
              <a:rPr lang="fr-FR" sz="2400" b="1" dirty="0"/>
              <a:t>vivier d’emplois </a:t>
            </a:r>
            <a:r>
              <a:rPr lang="fr-FR" sz="2400" dirty="0"/>
              <a:t>pour la transition écologique et digitale.</a:t>
            </a:r>
          </a:p>
          <a:p>
            <a:pPr marL="0" indent="0" algn="ctr">
              <a:buNone/>
              <a:defRPr/>
            </a:pPr>
            <a:r>
              <a:rPr lang="fr-FR" sz="4000" dirty="0">
                <a:latin typeface="Abadi" panose="020B0604020104020204" pitchFamily="34" charset="0"/>
              </a:rPr>
              <a:t> </a:t>
            </a:r>
            <a:r>
              <a:rPr lang="fr-FR" i="1" dirty="0" smtClean="0"/>
              <a:t>Je </a:t>
            </a:r>
            <a:r>
              <a:rPr lang="fr-FR" i="1" dirty="0"/>
              <a:t>veux que l'Europe devienne le premier continent neutre pour le climat d'ici à </a:t>
            </a:r>
            <a:r>
              <a:rPr lang="fr-FR" i="1" dirty="0" smtClean="0"/>
              <a:t>2050.</a:t>
            </a:r>
            <a:endParaRPr lang="fr-FR" i="1" dirty="0"/>
          </a:p>
          <a:p>
            <a:pPr marL="0" indent="0" algn="ctr">
              <a:lnSpc>
                <a:spcPct val="100000"/>
              </a:lnSpc>
              <a:spcBef>
                <a:spcPts val="0"/>
              </a:spcBef>
              <a:buNone/>
              <a:defRPr/>
            </a:pPr>
            <a:r>
              <a:rPr lang="fr-FR" b="1" i="1" dirty="0"/>
              <a:t>Discours Ursula Von der Leyen – Juillet 2019</a:t>
            </a:r>
          </a:p>
          <a:p>
            <a:pPr marL="0" indent="0" algn="ctr">
              <a:lnSpc>
                <a:spcPct val="100000"/>
              </a:lnSpc>
              <a:spcBef>
                <a:spcPts val="0"/>
              </a:spcBef>
              <a:buNone/>
              <a:defRPr/>
            </a:pPr>
            <a:endParaRPr lang="fr-FR" dirty="0"/>
          </a:p>
          <a:p>
            <a:pPr marL="0" indent="0" algn="ctr">
              <a:lnSpc>
                <a:spcPct val="100000"/>
              </a:lnSpc>
              <a:spcBef>
                <a:spcPts val="0"/>
              </a:spcBef>
              <a:buNone/>
              <a:defRPr/>
            </a:pPr>
            <a:r>
              <a:rPr lang="fr-FR" i="1" dirty="0"/>
              <a:t>Votre mission pour les cinq prochaines années consiste à mettre en place le cadre qui permettra à l’Europe d’exploiter au mieux la transition numérique, tout en veillant au respect de nos valeurs durables tandis qu’émergent de nouvelles </a:t>
            </a:r>
            <a:r>
              <a:rPr lang="fr-FR" i="1" dirty="0" smtClean="0"/>
              <a:t>technologies.</a:t>
            </a:r>
            <a:endParaRPr lang="fr-FR" i="1" dirty="0"/>
          </a:p>
          <a:p>
            <a:pPr marL="0" indent="0" algn="ctr">
              <a:lnSpc>
                <a:spcPct val="100000"/>
              </a:lnSpc>
              <a:spcBef>
                <a:spcPts val="0"/>
              </a:spcBef>
              <a:buNone/>
              <a:defRPr/>
            </a:pPr>
            <a:r>
              <a:rPr lang="fr-FR" b="1" i="1" dirty="0"/>
              <a:t>Lettre de mission – Thierry Breton</a:t>
            </a:r>
          </a:p>
          <a:p>
            <a:pPr marL="0" indent="0" algn="ctr">
              <a:lnSpc>
                <a:spcPct val="100000"/>
              </a:lnSpc>
              <a:spcBef>
                <a:spcPts val="0"/>
              </a:spcBef>
              <a:buNone/>
              <a:defRPr/>
            </a:pPr>
            <a:r>
              <a:rPr lang="fr-FR" b="1" i="1" dirty="0"/>
              <a:t>Commissaire européen en charge du Marché Intérieur</a:t>
            </a:r>
          </a:p>
        </p:txBody>
      </p:sp>
    </p:spTree>
    <p:extLst>
      <p:ext uri="{BB962C8B-B14F-4D97-AF65-F5344CB8AC3E}">
        <p14:creationId xmlns:p14="http://schemas.microsoft.com/office/powerpoint/2010/main" val="30681800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a:t>Relance et création d’emplois décents</a:t>
            </a:r>
            <a:br>
              <a:rPr lang="fr-FR" altLang="ko-KR" sz="3600" b="1" dirty="0"/>
            </a:br>
            <a:r>
              <a:rPr lang="fr-FR" altLang="ko-KR" sz="3600" b="1" dirty="0"/>
              <a:t>à travers l’ESS</a:t>
            </a:r>
            <a:endParaRPr lang="en-US" altLang="ko-KR" sz="3600" b="1" dirty="0"/>
          </a:p>
        </p:txBody>
      </p:sp>
      <p:sp>
        <p:nvSpPr>
          <p:cNvPr id="8" name="Title 1"/>
          <p:cNvSpPr txBox="1">
            <a:spLocks/>
          </p:cNvSpPr>
          <p:nvPr/>
        </p:nvSpPr>
        <p:spPr>
          <a:xfrm>
            <a:off x="5145433" y="2668249"/>
            <a:ext cx="6173491" cy="21718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defRPr/>
            </a:pPr>
            <a:r>
              <a:rPr lang="fr-FR" altLang="ko-KR" sz="2500" b="1" dirty="0" smtClean="0">
                <a:solidFill>
                  <a:schemeClr val="tx1"/>
                </a:solidFill>
              </a:rPr>
              <a:t>Gianluca salvatori</a:t>
            </a:r>
          </a:p>
          <a:p>
            <a:pPr algn="just">
              <a:defRPr/>
            </a:pPr>
            <a:endParaRPr lang="fr-FR" altLang="ko-KR" sz="2500" b="1" dirty="0">
              <a:solidFill>
                <a:schemeClr val="tx1"/>
              </a:solidFill>
            </a:endParaRPr>
          </a:p>
          <a:p>
            <a:pPr algn="ctr">
              <a:defRPr/>
            </a:pPr>
            <a:r>
              <a:rPr lang="fr-FR" sz="2000" b="1" dirty="0" smtClean="0">
                <a:solidFill>
                  <a:schemeClr val="tx1"/>
                </a:solidFill>
              </a:rPr>
              <a:t>Directeur</a:t>
            </a:r>
          </a:p>
          <a:p>
            <a:pPr algn="ctr">
              <a:defRPr/>
            </a:pPr>
            <a:endParaRPr lang="fr-FR" sz="2000" b="1" dirty="0">
              <a:solidFill>
                <a:schemeClr val="tx1"/>
              </a:solidFill>
            </a:endParaRPr>
          </a:p>
          <a:p>
            <a:pPr algn="ctr">
              <a:defRPr/>
            </a:pPr>
            <a:r>
              <a:rPr lang="fr-FR" sz="2000" b="1" dirty="0" smtClean="0">
                <a:solidFill>
                  <a:schemeClr val="tx1"/>
                </a:solidFill>
              </a:rPr>
              <a:t>Institut</a:t>
            </a:r>
            <a:r>
              <a:rPr lang="fr-FR" sz="2000" b="1" dirty="0">
                <a:solidFill>
                  <a:schemeClr val="tx1"/>
                </a:solidFill>
              </a:rPr>
              <a:t> européen de recherche sur les coopératives et les entreprises sociales (EURICSE</a:t>
            </a:r>
            <a:r>
              <a:rPr lang="fr-FR" sz="2000" b="1" dirty="0" smtClean="0">
                <a:solidFill>
                  <a:schemeClr val="tx1"/>
                </a:solidFill>
              </a:rPr>
              <a:t>)</a:t>
            </a:r>
            <a:endParaRPr lang="fr-FR" altLang="ko-KR" sz="2200" b="1" dirty="0" smtClean="0">
              <a:solidFill>
                <a:schemeClr val="tx1"/>
              </a:solidFill>
            </a:endParaRPr>
          </a:p>
          <a:p>
            <a:pPr algn="ctr">
              <a:defRPr/>
            </a:pPr>
            <a:endParaRPr lang="en-US" altLang="ko-KR" sz="2200" b="1" dirty="0">
              <a:solidFill>
                <a:schemeClr val="tx1"/>
              </a:solidFill>
            </a:endParaRPr>
          </a:p>
        </p:txBody>
      </p:sp>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971" y="2269764"/>
            <a:ext cx="1765964" cy="2658867"/>
          </a:xfrm>
          <a:prstGeom prst="rect">
            <a:avLst/>
          </a:prstGeom>
          <a:ln>
            <a:solidFill>
              <a:schemeClr val="tx1"/>
            </a:solidFill>
          </a:ln>
          <a:effectLst>
            <a:outerShdw blurRad="50800" dist="38100" dir="2700000" algn="tl" rotWithShape="0">
              <a:schemeClr val="tx2">
                <a:alpha val="40000"/>
              </a:schemeClr>
            </a:outerShdw>
          </a:effectLst>
        </p:spPr>
      </p:pic>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162" y="5623286"/>
            <a:ext cx="2077581" cy="433959"/>
          </a:xfrm>
          <a:prstGeom prst="rect">
            <a:avLst/>
          </a:prstGeom>
        </p:spPr>
      </p:pic>
    </p:spTree>
    <p:extLst>
      <p:ext uri="{BB962C8B-B14F-4D97-AF65-F5344CB8AC3E}">
        <p14:creationId xmlns:p14="http://schemas.microsoft.com/office/powerpoint/2010/main" val="307402933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97435" y="1177871"/>
            <a:ext cx="10178322" cy="4037307"/>
          </a:xfrm>
        </p:spPr>
        <p:txBody>
          <a:bodyPr>
            <a:noAutofit/>
          </a:bodyPr>
          <a:lstStyle/>
          <a:p>
            <a:pPr lvl="0" algn="just">
              <a:defRPr/>
            </a:pPr>
            <a:r>
              <a:rPr lang="fr-FR" sz="2150" dirty="0" smtClean="0"/>
              <a:t>Un choc et des impacts économiques, sociaux, psychologiques, et en matière d’emploi considérable pour l’Italie et sa population</a:t>
            </a:r>
          </a:p>
          <a:p>
            <a:pPr lvl="1" algn="just">
              <a:defRPr/>
            </a:pPr>
            <a:r>
              <a:rPr lang="fr-FR" sz="1950" dirty="0" smtClean="0"/>
              <a:t>300 000 emplois perdus</a:t>
            </a:r>
          </a:p>
          <a:p>
            <a:pPr lvl="1" algn="just">
              <a:defRPr/>
            </a:pPr>
            <a:r>
              <a:rPr lang="fr-FR" sz="1950" dirty="0" smtClean="0"/>
              <a:t>Des secteurs menacés: culture, tourisme, services à la personne</a:t>
            </a:r>
          </a:p>
          <a:p>
            <a:pPr algn="just">
              <a:defRPr/>
            </a:pPr>
            <a:r>
              <a:rPr lang="fr-FR" sz="2150" dirty="0" smtClean="0"/>
              <a:t>La crise a révélé le manque de préparation du système de santé à faire face à une telle pandémie, et les disparités entre les territoires selon les choix qui avaient été fait en matière de décentralisation. </a:t>
            </a:r>
            <a:r>
              <a:rPr lang="fr-FR" sz="2150" dirty="0"/>
              <a:t> </a:t>
            </a:r>
            <a:r>
              <a:rPr lang="fr-FR" sz="2150" dirty="0" smtClean="0"/>
              <a:t>Après la première phase de cette crise, deux constats:</a:t>
            </a:r>
          </a:p>
          <a:p>
            <a:pPr lvl="1" algn="just">
              <a:defRPr/>
            </a:pPr>
            <a:r>
              <a:rPr lang="fr-FR" sz="1950" dirty="0" smtClean="0"/>
              <a:t>Modèle de santé décentralisé mieux adapté pour réagir, en particulier grâce à une forte intégration de services locaux. </a:t>
            </a:r>
            <a:r>
              <a:rPr lang="fr-FR" sz="1950" b="1" dirty="0" smtClean="0">
                <a:solidFill>
                  <a:schemeClr val="tx2"/>
                </a:solidFill>
              </a:rPr>
              <a:t>Fort potentiel de l’économie sociale dans ce domaine pour l’avenir</a:t>
            </a:r>
          </a:p>
          <a:p>
            <a:pPr lvl="1" algn="just">
              <a:defRPr/>
            </a:pPr>
            <a:r>
              <a:rPr lang="fr-FR" sz="1950" dirty="0"/>
              <a:t>Tension entre le pouvoir central et les régions, qui ont abouti à une cohésion sociale diminuée</a:t>
            </a:r>
          </a:p>
          <a:p>
            <a:pPr lvl="0" algn="just">
              <a:defRPr/>
            </a:pPr>
            <a:endParaRPr lang="fr-FR" sz="2150" dirty="0" smtClean="0"/>
          </a:p>
          <a:p>
            <a:pPr lvl="0" algn="just">
              <a:defRPr/>
            </a:pPr>
            <a:endParaRPr lang="fr-FR" sz="2150" dirty="0" smtClean="0"/>
          </a:p>
        </p:txBody>
      </p:sp>
      <p:sp>
        <p:nvSpPr>
          <p:cNvPr id="3" name="Title 5">
            <a:extLst>
              <a:ext uri="{FF2B5EF4-FFF2-40B4-BE49-F238E27FC236}">
                <a16:creationId xmlns:a16="http://schemas.microsoft.com/office/drawing/2014/main" xmlns="" id="{CD13D2C4-E84A-4C3D-86EE-B2616C8B9579}"/>
              </a:ext>
            </a:extLst>
          </p:cNvPr>
          <p:cNvSpPr>
            <a:spLocks noGrp="1"/>
          </p:cNvSpPr>
          <p:nvPr>
            <p:ph type="title"/>
          </p:nvPr>
        </p:nvSpPr>
        <p:spPr>
          <a:xfrm>
            <a:off x="1243929" y="436630"/>
            <a:ext cx="10178322" cy="648252"/>
          </a:xfrm>
        </p:spPr>
        <p:txBody>
          <a:bodyPr>
            <a:noAutofit/>
          </a:bodyPr>
          <a:lstStyle/>
          <a:p>
            <a:pPr algn="ctr"/>
            <a:r>
              <a:rPr lang="fr-FR" sz="3600" dirty="0" smtClean="0">
                <a:solidFill>
                  <a:schemeClr val="tx1"/>
                </a:solidFill>
              </a:rPr>
              <a:t>Les impacts de la crise</a:t>
            </a:r>
            <a:endParaRPr lang="en-US" sz="3400" dirty="0">
              <a:solidFill>
                <a:schemeClr val="tx1"/>
              </a:solidFill>
            </a:endParaRPr>
          </a:p>
        </p:txBody>
      </p:sp>
    </p:spTree>
    <p:extLst>
      <p:ext uri="{BB962C8B-B14F-4D97-AF65-F5344CB8AC3E}">
        <p14:creationId xmlns:p14="http://schemas.microsoft.com/office/powerpoint/2010/main" val="4097210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05184" y="1883043"/>
            <a:ext cx="10178322" cy="4037307"/>
          </a:xfrm>
        </p:spPr>
        <p:txBody>
          <a:bodyPr>
            <a:noAutofit/>
          </a:bodyPr>
          <a:lstStyle/>
          <a:p>
            <a:pPr lvl="0" algn="just">
              <a:defRPr/>
            </a:pPr>
            <a:r>
              <a:rPr lang="fr-FR" sz="2200" dirty="0" smtClean="0"/>
              <a:t>Dans ce contexte, le pouvoir central a occupé une grande partie de l’espace d’intervention face à la crise, notamment dans l’attribution de contributions et subventions:</a:t>
            </a:r>
          </a:p>
          <a:p>
            <a:pPr lvl="1" algn="just">
              <a:defRPr/>
            </a:pPr>
            <a:r>
              <a:rPr lang="fr-FR" sz="2200" dirty="0" smtClean="0"/>
              <a:t>Malgré un grand rôle des initiatives de solidarité venant du terrain, marge de manœuvre réduite pour la société civile et les gouvernements locaux – un grand </a:t>
            </a:r>
            <a:r>
              <a:rPr lang="fr-FR" sz="2200" b="1" dirty="0" smtClean="0">
                <a:solidFill>
                  <a:schemeClr val="tx2"/>
                </a:solidFill>
              </a:rPr>
              <a:t>risque pour l’ESS</a:t>
            </a:r>
          </a:p>
          <a:p>
            <a:pPr algn="just">
              <a:defRPr/>
            </a:pPr>
            <a:r>
              <a:rPr lang="fr-FR" sz="2200" dirty="0" smtClean="0"/>
              <a:t>Cette tendance observée en Italie pourrait se répéter dans d’autres pays européens, ce qui pourrait affecter la mise en œuvre des plans de relance, non relayés par les acteurs du développement local</a:t>
            </a:r>
          </a:p>
        </p:txBody>
      </p:sp>
      <p:sp>
        <p:nvSpPr>
          <p:cNvPr id="3" name="Title 5">
            <a:extLst>
              <a:ext uri="{FF2B5EF4-FFF2-40B4-BE49-F238E27FC236}">
                <a16:creationId xmlns:a16="http://schemas.microsoft.com/office/drawing/2014/main" xmlns="" id="{CD13D2C4-E84A-4C3D-86EE-B2616C8B9579}"/>
              </a:ext>
            </a:extLst>
          </p:cNvPr>
          <p:cNvSpPr>
            <a:spLocks noGrp="1"/>
          </p:cNvSpPr>
          <p:nvPr>
            <p:ph type="title"/>
          </p:nvPr>
        </p:nvSpPr>
        <p:spPr>
          <a:xfrm>
            <a:off x="1243929" y="800840"/>
            <a:ext cx="10178322" cy="648252"/>
          </a:xfrm>
        </p:spPr>
        <p:txBody>
          <a:bodyPr>
            <a:noAutofit/>
          </a:bodyPr>
          <a:lstStyle/>
          <a:p>
            <a:pPr algn="ctr"/>
            <a:r>
              <a:rPr lang="fr-FR" sz="3600" dirty="0" smtClean="0">
                <a:solidFill>
                  <a:schemeClr val="tx1"/>
                </a:solidFill>
              </a:rPr>
              <a:t>Tendances et enjeux</a:t>
            </a:r>
            <a:endParaRPr lang="en-US" sz="3400" dirty="0">
              <a:solidFill>
                <a:schemeClr val="tx1"/>
              </a:solidFill>
            </a:endParaRPr>
          </a:p>
        </p:txBody>
      </p:sp>
    </p:spTree>
    <p:extLst>
      <p:ext uri="{BB962C8B-B14F-4D97-AF65-F5344CB8AC3E}">
        <p14:creationId xmlns:p14="http://schemas.microsoft.com/office/powerpoint/2010/main" val="2054927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05184" y="1991531"/>
            <a:ext cx="10178322" cy="4037307"/>
          </a:xfrm>
        </p:spPr>
        <p:txBody>
          <a:bodyPr>
            <a:noAutofit/>
          </a:bodyPr>
          <a:lstStyle/>
          <a:p>
            <a:pPr marL="0" indent="0" algn="just">
              <a:buNone/>
              <a:defRPr/>
            </a:pPr>
            <a:r>
              <a:rPr lang="fr-FR" sz="3200" dirty="0"/>
              <a:t>Une </a:t>
            </a:r>
            <a:r>
              <a:rPr lang="fr-FR" sz="3200" dirty="0" smtClean="0"/>
              <a:t>mobilisation </a:t>
            </a:r>
            <a:r>
              <a:rPr lang="fr-FR" sz="3200" dirty="0"/>
              <a:t>large et </a:t>
            </a:r>
            <a:r>
              <a:rPr lang="fr-FR" sz="3200" dirty="0" smtClean="0"/>
              <a:t>concertée </a:t>
            </a:r>
            <a:r>
              <a:rPr lang="fr-FR" sz="3200" dirty="0"/>
              <a:t>des OSC et des acteurs de l’ESS est nécessaire afin de faire valoir leur plein rôle dans les processus de relance contre les riques d’un centralisme étatique, et pour convaincre que le monde de l’ESS est un acteur incontournable pour la revitalisation de nos </a:t>
            </a:r>
            <a:r>
              <a:rPr lang="fr-FR" sz="3200" dirty="0" smtClean="0"/>
              <a:t>communautés</a:t>
            </a:r>
            <a:endParaRPr lang="fr-FR" sz="3200" dirty="0"/>
          </a:p>
        </p:txBody>
      </p:sp>
      <p:sp>
        <p:nvSpPr>
          <p:cNvPr id="3" name="Title 5">
            <a:extLst>
              <a:ext uri="{FF2B5EF4-FFF2-40B4-BE49-F238E27FC236}">
                <a16:creationId xmlns:a16="http://schemas.microsoft.com/office/drawing/2014/main" xmlns="" id="{CD13D2C4-E84A-4C3D-86EE-B2616C8B9579}"/>
              </a:ext>
            </a:extLst>
          </p:cNvPr>
          <p:cNvSpPr>
            <a:spLocks noGrp="1"/>
          </p:cNvSpPr>
          <p:nvPr>
            <p:ph type="title"/>
          </p:nvPr>
        </p:nvSpPr>
        <p:spPr>
          <a:xfrm>
            <a:off x="1236180" y="692352"/>
            <a:ext cx="10178322" cy="648252"/>
          </a:xfrm>
        </p:spPr>
        <p:txBody>
          <a:bodyPr>
            <a:noAutofit/>
          </a:bodyPr>
          <a:lstStyle/>
          <a:p>
            <a:pPr algn="ctr"/>
            <a:r>
              <a:rPr lang="fr-FR" sz="3600" dirty="0" smtClean="0">
                <a:solidFill>
                  <a:schemeClr val="tx1"/>
                </a:solidFill>
              </a:rPr>
              <a:t>Vers le </a:t>
            </a:r>
            <a:r>
              <a:rPr lang="fr-FR" sz="3600" dirty="0"/>
              <a:t> </a:t>
            </a:r>
            <a:r>
              <a:rPr lang="fr-FR" sz="3600" dirty="0">
                <a:solidFill>
                  <a:schemeClr val="tx1"/>
                </a:solidFill>
              </a:rPr>
              <a:t>«</a:t>
            </a:r>
            <a:r>
              <a:rPr lang="fr-FR" sz="3600" dirty="0"/>
              <a:t> </a:t>
            </a:r>
            <a:r>
              <a:rPr lang="fr-FR" sz="3600" dirty="0" smtClean="0">
                <a:solidFill>
                  <a:schemeClr val="tx1"/>
                </a:solidFill>
              </a:rPr>
              <a:t>monde d’après »?</a:t>
            </a:r>
            <a:endParaRPr lang="en-US" sz="3400" dirty="0">
              <a:solidFill>
                <a:schemeClr val="tx1"/>
              </a:solidFill>
            </a:endParaRPr>
          </a:p>
        </p:txBody>
      </p:sp>
    </p:spTree>
    <p:extLst>
      <p:ext uri="{BB962C8B-B14F-4D97-AF65-F5344CB8AC3E}">
        <p14:creationId xmlns:p14="http://schemas.microsoft.com/office/powerpoint/2010/main" val="2291730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51678" y="382385"/>
            <a:ext cx="10178322" cy="702496"/>
          </a:xfrm>
        </p:spPr>
        <p:txBody>
          <a:bodyPr>
            <a:normAutofit/>
          </a:bodyPr>
          <a:lstStyle/>
          <a:p>
            <a:r>
              <a:rPr lang="en-US" altLang="ko-KR" sz="3600" dirty="0" err="1" smtClean="0"/>
              <a:t>Intervenants</a:t>
            </a:r>
            <a:endParaRPr lang="ko-KR" altLang="en-US" sz="3600" dirty="0"/>
          </a:p>
        </p:txBody>
      </p:sp>
      <p:sp>
        <p:nvSpPr>
          <p:cNvPr id="6" name="Content Placeholder 44">
            <a:extLst>
              <a:ext uri="{FF2B5EF4-FFF2-40B4-BE49-F238E27FC236}">
                <a16:creationId xmlns="" xmlns:a16="http://schemas.microsoft.com/office/drawing/2014/main" id="{935C49B8-3199-441D-AEFD-A25FB40D85DF}"/>
              </a:ext>
            </a:extLst>
          </p:cNvPr>
          <p:cNvSpPr>
            <a:spLocks noGrp="1"/>
          </p:cNvSpPr>
          <p:nvPr>
            <p:ph sz="half" idx="2"/>
          </p:nvPr>
        </p:nvSpPr>
        <p:spPr>
          <a:xfrm>
            <a:off x="3044442" y="1318644"/>
            <a:ext cx="6192548" cy="4827723"/>
          </a:xfrm>
        </p:spPr>
        <p:txBody>
          <a:bodyPr>
            <a:noAutofit/>
          </a:bodyPr>
          <a:lstStyle/>
          <a:p>
            <a:pPr marL="0" indent="0" algn="just">
              <a:buNone/>
            </a:pPr>
            <a:r>
              <a:rPr lang="fr-FR" sz="1400" b="1" dirty="0" smtClean="0"/>
              <a:t>Malika </a:t>
            </a:r>
            <a:r>
              <a:rPr lang="fr-FR" sz="1400" b="1" dirty="0"/>
              <a:t>Ghefrane Giorgi</a:t>
            </a:r>
            <a:r>
              <a:rPr lang="fr-FR" sz="1400" dirty="0"/>
              <a:t>, Conseillère spéciale, Réseau des Femmes Elues Locales d'Afrique (REFELA), Cités et Gouvernements Locaux Unis (CGLU) </a:t>
            </a:r>
            <a:r>
              <a:rPr lang="fr-FR" sz="1400" dirty="0" smtClean="0"/>
              <a:t>Afrique</a:t>
            </a:r>
          </a:p>
          <a:p>
            <a:pPr marL="0" indent="0" algn="just">
              <a:buNone/>
            </a:pPr>
            <a:endParaRPr lang="fr-FR" sz="1400" dirty="0" smtClean="0"/>
          </a:p>
          <a:p>
            <a:pPr marL="0" indent="0" algn="just">
              <a:buNone/>
            </a:pPr>
            <a:r>
              <a:rPr lang="fr-FR" sz="1400" b="1" dirty="0" smtClean="0"/>
              <a:t>Kevin </a:t>
            </a:r>
            <a:r>
              <a:rPr lang="fr-FR" sz="1400" b="1" dirty="0"/>
              <a:t>Ossah</a:t>
            </a:r>
            <a:r>
              <a:rPr lang="fr-FR" sz="1400" dirty="0"/>
              <a:t>, Directeur Exécutif, Organisation des Jeunes engagés pour le développement durable (OJEDD INTERNATIONAL), </a:t>
            </a:r>
            <a:r>
              <a:rPr lang="fr-FR" sz="1400" dirty="0" smtClean="0"/>
              <a:t>Togo</a:t>
            </a:r>
          </a:p>
          <a:p>
            <a:pPr marL="0" indent="0" algn="just">
              <a:buNone/>
            </a:pPr>
            <a:endParaRPr lang="fr-FR" sz="1400" dirty="0"/>
          </a:p>
          <a:p>
            <a:pPr marL="0" indent="0" algn="just">
              <a:buNone/>
            </a:pPr>
            <a:r>
              <a:rPr lang="fr-FR" sz="1400" b="1" dirty="0" smtClean="0"/>
              <a:t>Dara </a:t>
            </a:r>
            <a:r>
              <a:rPr lang="fr-FR" sz="1400" b="1" dirty="0"/>
              <a:t>Huot</a:t>
            </a:r>
            <a:r>
              <a:rPr lang="fr-FR" sz="1400" dirty="0"/>
              <a:t>, Directeur, Phare Performing Social Enterprise, </a:t>
            </a:r>
            <a:r>
              <a:rPr lang="fr-FR" sz="1400" dirty="0" smtClean="0"/>
              <a:t>Cambodge</a:t>
            </a:r>
          </a:p>
          <a:p>
            <a:pPr marL="0" indent="0" algn="just">
              <a:buNone/>
            </a:pPr>
            <a:endParaRPr lang="fr-FR" sz="1400" dirty="0" smtClean="0"/>
          </a:p>
          <a:p>
            <a:pPr marL="0" indent="0" algn="just">
              <a:buNone/>
            </a:pPr>
            <a:endParaRPr lang="fr-FR" sz="1400" dirty="0" smtClean="0"/>
          </a:p>
          <a:p>
            <a:pPr marL="0" indent="0" algn="just">
              <a:buNone/>
            </a:pPr>
            <a:r>
              <a:rPr lang="fr-FR" sz="1400" b="1" dirty="0"/>
              <a:t>Patrick Klein</a:t>
            </a:r>
            <a:r>
              <a:rPr lang="fr-FR" sz="1400" dirty="0"/>
              <a:t>, Chef de secteur Economie Sociale, DG Marché intérieur, industrie, entrepreneuriat et PME, Commission </a:t>
            </a:r>
            <a:r>
              <a:rPr lang="fr-FR" sz="1400" dirty="0" smtClean="0"/>
              <a:t>Européenne</a:t>
            </a:r>
          </a:p>
          <a:p>
            <a:pPr marL="0" indent="0" algn="just">
              <a:buNone/>
            </a:pPr>
            <a:endParaRPr lang="fr-FR" sz="1400" dirty="0"/>
          </a:p>
          <a:p>
            <a:pPr marL="0" indent="0" algn="just">
              <a:buNone/>
            </a:pPr>
            <a:r>
              <a:rPr lang="fr-FR" sz="1400" b="1" dirty="0"/>
              <a:t>Gianluca Salvatori</a:t>
            </a:r>
            <a:r>
              <a:rPr lang="fr-FR" sz="1400" dirty="0"/>
              <a:t>, Directeur, Institut européen de recherche sur les coopératives et les entreprises </a:t>
            </a:r>
            <a:r>
              <a:rPr lang="fr-FR" sz="1400" dirty="0" smtClean="0"/>
              <a:t>sociales (EURICSE)</a:t>
            </a:r>
          </a:p>
          <a:p>
            <a:pPr marL="0" indent="0" algn="just">
              <a:buNone/>
            </a:pPr>
            <a:endParaRPr lang="fr-FR" sz="1600" dirty="0"/>
          </a:p>
          <a:p>
            <a:pPr marL="0" indent="0" algn="just">
              <a:buNone/>
            </a:pPr>
            <a:r>
              <a:rPr lang="fr-FR" sz="1600" b="1" dirty="0"/>
              <a:t>Fatmata Sesay</a:t>
            </a:r>
            <a:r>
              <a:rPr lang="fr-FR" sz="1600" dirty="0"/>
              <a:t>, Conseillère régionale en politiques, UN Women Afrique</a:t>
            </a:r>
            <a:endParaRPr lang="fr-FR" sz="1600" dirty="0" smtClean="0"/>
          </a:p>
        </p:txBody>
      </p:sp>
      <p:pic>
        <p:nvPicPr>
          <p:cNvPr id="11" name="그림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076" y="929897"/>
            <a:ext cx="1261404" cy="1261404"/>
          </a:xfrm>
          <a:prstGeom prst="rect">
            <a:avLst/>
          </a:prstGeom>
          <a:effectLst>
            <a:outerShdw blurRad="50800" dist="38100" dir="2700000" algn="tl" rotWithShape="0">
              <a:schemeClr val="tx2">
                <a:alpha val="40000"/>
              </a:schemeClr>
            </a:outerShdw>
          </a:effectLst>
        </p:spPr>
      </p:pic>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709" y="1813302"/>
            <a:ext cx="1264097" cy="1264097"/>
          </a:xfrm>
          <a:prstGeom prst="rect">
            <a:avLst/>
          </a:prstGeom>
          <a:effectLst>
            <a:outerShdw blurRad="50800" dist="38100" dir="2700000" algn="tl" rotWithShape="0">
              <a:schemeClr val="tx2">
                <a:alpha val="40000"/>
              </a:schemeClr>
            </a:outerShdw>
          </a:effectLst>
        </p:spPr>
      </p:pic>
      <p:pic>
        <p:nvPicPr>
          <p:cNvPr id="15" name="그림 14"/>
          <p:cNvPicPr>
            <a:picLocks noChangeAspect="1"/>
          </p:cNvPicPr>
          <p:nvPr/>
        </p:nvPicPr>
        <p:blipFill rotWithShape="1">
          <a:blip r:embed="rId4">
            <a:extLst>
              <a:ext uri="{28A0092B-C50C-407E-A947-70E740481C1C}">
                <a14:useLocalDpi xmlns:a14="http://schemas.microsoft.com/office/drawing/2010/main" val="0"/>
              </a:ext>
            </a:extLst>
          </a:blip>
          <a:srcRect t="1955"/>
          <a:stretch/>
        </p:blipFill>
        <p:spPr>
          <a:xfrm>
            <a:off x="9372070" y="3602697"/>
            <a:ext cx="1281735" cy="1256675"/>
          </a:xfrm>
          <a:prstGeom prst="rect">
            <a:avLst/>
          </a:prstGeom>
          <a:effectLst>
            <a:outerShdw blurRad="50800" dist="38100" dir="2700000" algn="tl" rotWithShape="0">
              <a:schemeClr val="tx2">
                <a:alpha val="40000"/>
              </a:schemeClr>
            </a:outerShdw>
          </a:effectLst>
        </p:spPr>
      </p:pic>
      <p:pic>
        <p:nvPicPr>
          <p:cNvPr id="16" name="그림 15"/>
          <p:cNvPicPr>
            <a:picLocks noChangeAspect="1"/>
          </p:cNvPicPr>
          <p:nvPr/>
        </p:nvPicPr>
        <p:blipFill rotWithShape="1">
          <a:blip r:embed="rId5">
            <a:extLst>
              <a:ext uri="{28A0092B-C50C-407E-A947-70E740481C1C}">
                <a14:useLocalDpi xmlns:a14="http://schemas.microsoft.com/office/drawing/2010/main" val="0"/>
              </a:ext>
            </a:extLst>
          </a:blip>
          <a:srcRect t="2318" b="-502"/>
          <a:stretch/>
        </p:blipFill>
        <p:spPr>
          <a:xfrm>
            <a:off x="1658380" y="4507266"/>
            <a:ext cx="1262710" cy="1239774"/>
          </a:xfrm>
          <a:prstGeom prst="rect">
            <a:avLst/>
          </a:prstGeom>
          <a:effectLst>
            <a:outerShdw blurRad="50800" dist="38100" dir="2700000" algn="tl" rotWithShape="0">
              <a:schemeClr val="tx2">
                <a:alpha val="40000"/>
              </a:schemeClr>
            </a:outerShdw>
          </a:effectLst>
        </p:spPr>
      </p:pic>
      <p:pic>
        <p:nvPicPr>
          <p:cNvPr id="4" name="그림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380" y="2603715"/>
            <a:ext cx="1305470" cy="1305470"/>
          </a:xfrm>
          <a:prstGeom prst="rect">
            <a:avLst/>
          </a:prstGeom>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2887034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smtClean="0"/>
              <a:t>Relance et création d’emplois décents</a:t>
            </a:r>
            <a:br>
              <a:rPr lang="fr-FR" altLang="ko-KR" sz="3600" b="1" dirty="0" smtClean="0"/>
            </a:br>
            <a:r>
              <a:rPr lang="fr-FR" altLang="ko-KR" sz="3600" b="1" dirty="0" smtClean="0"/>
              <a:t>à travers l’ESS</a:t>
            </a:r>
            <a:endParaRPr lang="en-US" altLang="ko-KR" sz="3600" b="1" dirty="0"/>
          </a:p>
        </p:txBody>
      </p:sp>
      <p:sp>
        <p:nvSpPr>
          <p:cNvPr id="8" name="Title 1"/>
          <p:cNvSpPr txBox="1">
            <a:spLocks/>
          </p:cNvSpPr>
          <p:nvPr/>
        </p:nvSpPr>
        <p:spPr>
          <a:xfrm>
            <a:off x="5323666" y="2012679"/>
            <a:ext cx="6173491" cy="28692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defRPr/>
            </a:pPr>
            <a:r>
              <a:rPr lang="fr-FR" altLang="ko-KR" sz="2800" b="1" dirty="0" smtClean="0">
                <a:solidFill>
                  <a:schemeClr val="tx1"/>
                </a:solidFill>
              </a:rPr>
              <a:t>Fatmata sesay</a:t>
            </a:r>
          </a:p>
          <a:p>
            <a:pPr algn="ctr">
              <a:defRPr/>
            </a:pPr>
            <a:endParaRPr lang="fr-FR" altLang="ko-KR" sz="2800" b="1" dirty="0" smtClean="0">
              <a:solidFill>
                <a:schemeClr val="tx1"/>
              </a:solidFill>
            </a:endParaRPr>
          </a:p>
          <a:p>
            <a:pPr algn="ctr">
              <a:defRPr/>
            </a:pPr>
            <a:r>
              <a:rPr lang="fr-FR" altLang="ko-KR" sz="2800" b="1" dirty="0" smtClean="0">
                <a:solidFill>
                  <a:schemeClr val="tx1"/>
                </a:solidFill>
              </a:rPr>
              <a:t>Conseillère régionale en politiques</a:t>
            </a:r>
          </a:p>
          <a:p>
            <a:pPr algn="ctr">
              <a:defRPr/>
            </a:pPr>
            <a:endParaRPr lang="fr-FR" altLang="ko-KR" sz="2800" b="1" dirty="0">
              <a:solidFill>
                <a:schemeClr val="tx1"/>
              </a:solidFill>
            </a:endParaRPr>
          </a:p>
          <a:p>
            <a:pPr algn="ctr">
              <a:defRPr/>
            </a:pPr>
            <a:r>
              <a:rPr lang="fr-FR" altLang="ko-KR" sz="2800" b="1" dirty="0" smtClean="0">
                <a:solidFill>
                  <a:schemeClr val="tx1"/>
                </a:solidFill>
              </a:rPr>
              <a:t>UN women afrique</a:t>
            </a:r>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936" y="2434846"/>
            <a:ext cx="3934730" cy="1610212"/>
          </a:xfrm>
          <a:prstGeom prst="rect">
            <a:avLst/>
          </a:prstGeom>
        </p:spPr>
      </p:pic>
      <p:sp>
        <p:nvSpPr>
          <p:cNvPr id="9" name="Title 1"/>
          <p:cNvSpPr txBox="1">
            <a:spLocks/>
          </p:cNvSpPr>
          <p:nvPr/>
        </p:nvSpPr>
        <p:spPr>
          <a:xfrm>
            <a:off x="1449092" y="4881968"/>
            <a:ext cx="9756183" cy="13638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defRPr/>
            </a:pPr>
            <a:r>
              <a:rPr lang="en-US" sz="2600" i="1" dirty="0">
                <a:solidFill>
                  <a:schemeClr val="tx1"/>
                </a:solidFill>
              </a:rPr>
              <a:t>global overview of the economic impacts of COVID-19 on women, in terms of economic empowerment and employment</a:t>
            </a:r>
            <a:endParaRPr lang="fr-FR" altLang="ko-KR" sz="2600" b="1" i="1" dirty="0" smtClean="0">
              <a:solidFill>
                <a:schemeClr val="tx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en-US" sz="3000" dirty="0" smtClean="0">
                <a:solidFill>
                  <a:schemeClr val="tx1"/>
                </a:solidFill>
              </a:rPr>
              <a:t>La </a:t>
            </a:r>
            <a:r>
              <a:rPr lang="en-US" sz="3000" dirty="0" err="1" smtClean="0">
                <a:solidFill>
                  <a:schemeClr val="tx1"/>
                </a:solidFill>
              </a:rPr>
              <a:t>pandémie</a:t>
            </a:r>
            <a:r>
              <a:rPr lang="en-US" sz="3000" dirty="0" smtClean="0">
                <a:solidFill>
                  <a:schemeClr val="tx1"/>
                </a:solidFill>
              </a:rPr>
              <a:t> Covid-19 </a:t>
            </a:r>
            <a:r>
              <a:rPr lang="en-US" sz="3000" dirty="0" err="1" smtClean="0">
                <a:solidFill>
                  <a:schemeClr val="tx1"/>
                </a:solidFill>
              </a:rPr>
              <a:t>accentue</a:t>
            </a:r>
            <a:r>
              <a:rPr lang="en-US" sz="3000" dirty="0" smtClean="0">
                <a:solidFill>
                  <a:schemeClr val="tx1"/>
                </a:solidFill>
              </a:rPr>
              <a:t> des les </a:t>
            </a:r>
            <a:r>
              <a:rPr lang="en-US" sz="3000" dirty="0" err="1" smtClean="0">
                <a:solidFill>
                  <a:schemeClr val="tx1"/>
                </a:solidFill>
              </a:rPr>
              <a:t>inégalités</a:t>
            </a:r>
            <a:r>
              <a:rPr lang="en-US" sz="3000" dirty="0" smtClean="0">
                <a:solidFill>
                  <a:schemeClr val="tx1"/>
                </a:solidFill>
              </a:rPr>
              <a:t> </a:t>
            </a:r>
            <a:r>
              <a:rPr lang="en-US" sz="3000" dirty="0" err="1" smtClean="0">
                <a:solidFill>
                  <a:schemeClr val="tx1"/>
                </a:solidFill>
              </a:rPr>
              <a:t>liées</a:t>
            </a:r>
            <a:r>
              <a:rPr lang="en-US" sz="3000" dirty="0" smtClean="0">
                <a:solidFill>
                  <a:schemeClr val="tx1"/>
                </a:solidFill>
              </a:rPr>
              <a:t> au genre, </a:t>
            </a:r>
            <a:r>
              <a:rPr lang="en-US" sz="3000" dirty="0" err="1" smtClean="0">
                <a:solidFill>
                  <a:schemeClr val="tx1"/>
                </a:solidFill>
              </a:rPr>
              <a:t>exposant</a:t>
            </a:r>
            <a:r>
              <a:rPr lang="en-US" sz="3000" dirty="0" smtClean="0">
                <a:solidFill>
                  <a:schemeClr val="tx1"/>
                </a:solidFill>
              </a:rPr>
              <a:t> des </a:t>
            </a:r>
            <a:r>
              <a:rPr lang="en-US" sz="3000" dirty="0" err="1" smtClean="0">
                <a:solidFill>
                  <a:schemeClr val="tx1"/>
                </a:solidFill>
              </a:rPr>
              <a:t>vulnérabilités</a:t>
            </a:r>
            <a:r>
              <a:rPr lang="en-US" sz="3000" dirty="0" smtClean="0">
                <a:solidFill>
                  <a:schemeClr val="tx1"/>
                </a:solidFill>
              </a:rPr>
              <a:t> </a:t>
            </a:r>
            <a:r>
              <a:rPr lang="en-US" sz="3000" dirty="0" err="1" smtClean="0">
                <a:solidFill>
                  <a:schemeClr val="tx1"/>
                </a:solidFill>
              </a:rPr>
              <a:t>dans</a:t>
            </a:r>
            <a:r>
              <a:rPr lang="en-US" sz="3000" dirty="0" smtClean="0">
                <a:solidFill>
                  <a:schemeClr val="tx1"/>
                </a:solidFill>
              </a:rPr>
              <a:t> 5 </a:t>
            </a:r>
            <a:r>
              <a:rPr lang="en-US" sz="3000" dirty="0" err="1" smtClean="0">
                <a:solidFill>
                  <a:schemeClr val="tx1"/>
                </a:solidFill>
              </a:rPr>
              <a:t>domaines</a:t>
            </a:r>
            <a:r>
              <a:rPr lang="en-US" sz="3000" dirty="0" smtClean="0">
                <a:solidFill>
                  <a:schemeClr val="tx1"/>
                </a:solidFill>
              </a:rPr>
              <a:t> </a:t>
            </a:r>
            <a:r>
              <a:rPr lang="en-US" sz="3000" dirty="0" err="1" smtClean="0">
                <a:solidFill>
                  <a:schemeClr val="tx1"/>
                </a:solidFill>
              </a:rPr>
              <a:t>clés</a:t>
            </a:r>
            <a:endParaRPr lang="en-US" sz="3000" dirty="0">
              <a:solidFill>
                <a:schemeClr val="tx1"/>
              </a:solidFill>
            </a:endParaRPr>
          </a:p>
        </p:txBody>
      </p:sp>
      <p:graphicFrame>
        <p:nvGraphicFramePr>
          <p:cNvPr id="5" name="Diagram 2">
            <a:extLst>
              <a:ext uri="{FF2B5EF4-FFF2-40B4-BE49-F238E27FC236}">
                <a16:creationId xmlns="" xmlns:a16="http://schemas.microsoft.com/office/drawing/2014/main" id="{09857E16-9007-4DC0-83BF-E54A6A1775A6}"/>
              </a:ext>
            </a:extLst>
          </p:cNvPr>
          <p:cNvGraphicFramePr/>
          <p:nvPr>
            <p:extLst>
              <p:ext uri="{D42A27DB-BD31-4B8C-83A1-F6EECF244321}">
                <p14:modId xmlns:p14="http://schemas.microsoft.com/office/powerpoint/2010/main" val="1557908466"/>
              </p:ext>
            </p:extLst>
          </p:nvPr>
        </p:nvGraphicFramePr>
        <p:xfrm>
          <a:off x="323530" y="1423447"/>
          <a:ext cx="11573197" cy="4809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4848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BC402-BF24-404D-BB8E-B4FA076D6264}"/>
              </a:ext>
            </a:extLst>
          </p:cNvPr>
          <p:cNvSpPr>
            <a:spLocks noGrp="1"/>
          </p:cNvSpPr>
          <p:nvPr>
            <p:ph type="title"/>
          </p:nvPr>
        </p:nvSpPr>
        <p:spPr>
          <a:xfrm>
            <a:off x="3983064" y="111164"/>
            <a:ext cx="7446936" cy="764490"/>
          </a:xfrm>
        </p:spPr>
        <p:txBody>
          <a:bodyPr>
            <a:normAutofit/>
          </a:bodyPr>
          <a:lstStyle/>
          <a:p>
            <a:pPr marL="742950" indent="-742950" algn="ctr">
              <a:buFont typeface="+mj-lt"/>
              <a:buAutoNum type="arabicPeriod"/>
            </a:pPr>
            <a:r>
              <a:rPr lang="fr-FR" sz="4400" dirty="0" smtClean="0">
                <a:solidFill>
                  <a:schemeClr val="tx1"/>
                </a:solidFill>
              </a:rPr>
              <a:t>ECONOMIC </a:t>
            </a:r>
            <a:r>
              <a:rPr lang="fr-FR" sz="4400" dirty="0">
                <a:solidFill>
                  <a:schemeClr val="tx1"/>
                </a:solidFill>
              </a:rPr>
              <a:t>IMPACTS</a:t>
            </a:r>
            <a:endParaRPr lang="en-US" sz="4200" dirty="0">
              <a:solidFill>
                <a:schemeClr val="tx1"/>
              </a:solidFill>
            </a:endParaRPr>
          </a:p>
        </p:txBody>
      </p:sp>
      <p:sp>
        <p:nvSpPr>
          <p:cNvPr id="3" name="Content Placeholder 2">
            <a:extLst>
              <a:ext uri="{FF2B5EF4-FFF2-40B4-BE49-F238E27FC236}">
                <a16:creationId xmlns:a16="http://schemas.microsoft.com/office/drawing/2014/main" xmlns="" id="{93309CAF-4602-4DCC-9B47-B3BFF9AD002A}"/>
              </a:ext>
            </a:extLst>
          </p:cNvPr>
          <p:cNvSpPr>
            <a:spLocks noGrp="1"/>
          </p:cNvSpPr>
          <p:nvPr>
            <p:ph idx="1"/>
          </p:nvPr>
        </p:nvSpPr>
        <p:spPr>
          <a:xfrm>
            <a:off x="3990443" y="929899"/>
            <a:ext cx="7508929" cy="2719952"/>
          </a:xfrm>
        </p:spPr>
        <p:txBody>
          <a:bodyPr>
            <a:normAutofit/>
          </a:bodyPr>
          <a:lstStyle/>
          <a:p>
            <a:pPr marL="0" indent="0" algn="just">
              <a:buNone/>
            </a:pPr>
            <a:r>
              <a:rPr lang="en-US" sz="2200" b="1" u="sng" dirty="0"/>
              <a:t>Impact</a:t>
            </a:r>
          </a:p>
          <a:p>
            <a:pPr algn="just">
              <a:buFont typeface="Wingdings" panose="05000000000000000000" pitchFamily="2" charset="2"/>
              <a:buChar char="v"/>
            </a:pPr>
            <a:r>
              <a:rPr lang="en-US" sz="1600" dirty="0"/>
              <a:t>As women take on greater care demands at home, their jobs will also be disproportionately affected by cuts and lay-offs. Such impacts risk rolling back the already fragile gains made in female labor force participation, limiting women’s ability to support themselves and their families, especially for female-headed households. </a:t>
            </a:r>
          </a:p>
          <a:p>
            <a:pPr algn="just">
              <a:buFont typeface="Wingdings" panose="05000000000000000000" pitchFamily="2" charset="2"/>
              <a:buChar char="v"/>
            </a:pPr>
            <a:r>
              <a:rPr lang="en-US" sz="1600" dirty="0"/>
              <a:t>The situation is worse in developing economies where the vast majority of women’s employment – </a:t>
            </a:r>
            <a:r>
              <a:rPr lang="en-US" sz="1600" dirty="0" smtClean="0"/>
              <a:t>70% – </a:t>
            </a:r>
            <a:r>
              <a:rPr lang="en-US" sz="1600" dirty="0"/>
              <a:t>is in the informal economy with few protections against dismissal or for paid sick leave and limited access to social protection. </a:t>
            </a:r>
          </a:p>
          <a:p>
            <a:pPr lvl="1" algn="just"/>
            <a:endParaRPr lang="fr-FR" sz="2400" dirty="0"/>
          </a:p>
          <a:p>
            <a:pPr marL="0" indent="0">
              <a:buNone/>
            </a:pPr>
            <a:endParaRPr lang="en-US" dirty="0"/>
          </a:p>
        </p:txBody>
      </p:sp>
      <p:pic>
        <p:nvPicPr>
          <p:cNvPr id="4" name="Content Placeholder 1" descr="A screenshot of a cell phone&#10;&#10;Description automatically generated">
            <a:extLst>
              <a:ext uri="{FF2B5EF4-FFF2-40B4-BE49-F238E27FC236}">
                <a16:creationId xmlns="" xmlns:a16="http://schemas.microsoft.com/office/drawing/2014/main" id="{C1AD3C85-E31E-4BD2-97C0-C1B020F584C9}"/>
              </a:ext>
            </a:extLst>
          </p:cNvPr>
          <p:cNvPicPr>
            <a:picLocks noChangeAspect="1"/>
          </p:cNvPicPr>
          <p:nvPr/>
        </p:nvPicPr>
        <p:blipFill rotWithShape="1">
          <a:blip r:embed="rId2"/>
          <a:stretch/>
        </p:blipFill>
        <p:spPr>
          <a:xfrm>
            <a:off x="108488" y="178231"/>
            <a:ext cx="3951697" cy="4084444"/>
          </a:xfrm>
          <a:prstGeom prst="rect">
            <a:avLst/>
          </a:prstGeom>
          <a:noFill/>
        </p:spPr>
      </p:pic>
      <p:sp>
        <p:nvSpPr>
          <p:cNvPr id="5" name="TextBox 4"/>
          <p:cNvSpPr txBox="1"/>
          <p:nvPr/>
        </p:nvSpPr>
        <p:spPr>
          <a:xfrm>
            <a:off x="867904" y="4611066"/>
            <a:ext cx="10701209" cy="2579168"/>
          </a:xfrm>
          <a:prstGeom prst="rect">
            <a:avLst/>
          </a:prstGeom>
          <a:noFill/>
        </p:spPr>
        <p:txBody>
          <a:bodyPr wrap="square" rtlCol="0">
            <a:spAutoFit/>
          </a:bodyPr>
          <a:lstStyle/>
          <a:p>
            <a:pPr marL="342900" indent="-342900" algn="just" defTabSz="914400">
              <a:lnSpc>
                <a:spcPct val="110000"/>
              </a:lnSpc>
              <a:spcBef>
                <a:spcPts val="700"/>
              </a:spcBef>
              <a:buClr>
                <a:schemeClr val="tx2"/>
              </a:buClr>
              <a:buFont typeface="Arial" pitchFamily="34" charset="0"/>
              <a:buChar char="•"/>
            </a:pPr>
            <a:r>
              <a:rPr lang="en-US" sz="1600" dirty="0" smtClean="0">
                <a:solidFill>
                  <a:schemeClr val="tx1">
                    <a:lumMod val="65000"/>
                    <a:lumOff val="35000"/>
                  </a:schemeClr>
                </a:solidFill>
              </a:rPr>
              <a:t>Removal </a:t>
            </a:r>
            <a:r>
              <a:rPr lang="en-US" sz="1600" dirty="0">
                <a:solidFill>
                  <a:schemeClr val="tx1">
                    <a:lumMod val="65000"/>
                    <a:lumOff val="35000"/>
                  </a:schemeClr>
                </a:solidFill>
              </a:rPr>
              <a:t>of barriers that prevent full involvement of women in economic activities, equal pay and equal opportunities, social protection schemes that factor in existing biases, financing for women entrepreneurs and mechanisms to promote women’s self-employment.</a:t>
            </a:r>
          </a:p>
          <a:p>
            <a:pPr marL="342900" indent="-342900" algn="just" defTabSz="914400">
              <a:lnSpc>
                <a:spcPct val="110000"/>
              </a:lnSpc>
              <a:spcBef>
                <a:spcPts val="700"/>
              </a:spcBef>
              <a:buClr>
                <a:schemeClr val="tx2"/>
              </a:buClr>
              <a:buFont typeface="Arial" pitchFamily="34" charset="0"/>
              <a:buChar char="•"/>
            </a:pPr>
            <a:r>
              <a:rPr lang="en-US" sz="1600" dirty="0">
                <a:solidFill>
                  <a:schemeClr val="tx1">
                    <a:lumMod val="65000"/>
                    <a:lumOff val="35000"/>
                  </a:schemeClr>
                </a:solidFill>
              </a:rPr>
              <a:t>Narrowing gender-based education gaps and ensuring women remain in and expand their participation in the formal </a:t>
            </a:r>
            <a:r>
              <a:rPr lang="en-US" sz="1600" dirty="0" err="1">
                <a:solidFill>
                  <a:schemeClr val="tx1">
                    <a:lumMod val="65000"/>
                    <a:lumOff val="35000"/>
                  </a:schemeClr>
                </a:solidFill>
              </a:rPr>
              <a:t>labour</a:t>
            </a:r>
            <a:r>
              <a:rPr lang="en-US" sz="1600" dirty="0">
                <a:solidFill>
                  <a:schemeClr val="tx1">
                    <a:lumMod val="65000"/>
                    <a:lumOff val="35000"/>
                  </a:schemeClr>
                </a:solidFill>
              </a:rPr>
              <a:t> market</a:t>
            </a:r>
          </a:p>
          <a:p>
            <a:pPr marL="342900" indent="-342900" algn="just" defTabSz="914400">
              <a:lnSpc>
                <a:spcPct val="110000"/>
              </a:lnSpc>
              <a:spcBef>
                <a:spcPts val="700"/>
              </a:spcBef>
              <a:buClr>
                <a:schemeClr val="tx2"/>
              </a:buClr>
              <a:buFont typeface="Arial" pitchFamily="34" charset="0"/>
              <a:buChar char="•"/>
            </a:pPr>
            <a:r>
              <a:rPr lang="en-US" sz="1600" dirty="0">
                <a:solidFill>
                  <a:schemeClr val="tx1">
                    <a:lumMod val="65000"/>
                    <a:lumOff val="35000"/>
                  </a:schemeClr>
                </a:solidFill>
              </a:rPr>
              <a:t> Access to benefits such as health insurance, paid sick and maternity leave, pensions and unemployment benefits need to reach beyond formal employment and be accessible to women in all spheres of work </a:t>
            </a:r>
          </a:p>
          <a:p>
            <a:pPr marL="228600" indent="-228600" algn="just" defTabSz="914400">
              <a:lnSpc>
                <a:spcPct val="110000"/>
              </a:lnSpc>
              <a:spcBef>
                <a:spcPts val="700"/>
              </a:spcBef>
              <a:buClr>
                <a:schemeClr val="tx2"/>
              </a:buClr>
              <a:buFont typeface="Wingdings" panose="05000000000000000000" pitchFamily="2" charset="2"/>
              <a:buChar char="v"/>
            </a:pPr>
            <a:endParaRPr lang="en-US" sz="1900" dirty="0">
              <a:solidFill>
                <a:schemeClr val="tx1">
                  <a:lumMod val="65000"/>
                  <a:lumOff val="35000"/>
                </a:schemeClr>
              </a:solidFill>
            </a:endParaRPr>
          </a:p>
        </p:txBody>
      </p:sp>
      <p:sp>
        <p:nvSpPr>
          <p:cNvPr id="7" name="Content Placeholder 2">
            <a:extLst>
              <a:ext uri="{FF2B5EF4-FFF2-40B4-BE49-F238E27FC236}">
                <a16:creationId xmlns:a16="http://schemas.microsoft.com/office/drawing/2014/main" xmlns="" id="{93309CAF-4602-4DCC-9B47-B3BFF9AD002A}"/>
              </a:ext>
            </a:extLst>
          </p:cNvPr>
          <p:cNvSpPr txBox="1">
            <a:spLocks/>
          </p:cNvSpPr>
          <p:nvPr/>
        </p:nvSpPr>
        <p:spPr>
          <a:xfrm>
            <a:off x="3967195" y="3336331"/>
            <a:ext cx="7508929" cy="271995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lvl="1" indent="0" algn="just">
              <a:buNone/>
            </a:pPr>
            <a:endParaRPr lang="fr-FR" sz="2400" dirty="0" smtClean="0"/>
          </a:p>
          <a:p>
            <a:pPr marL="0" indent="0">
              <a:buFont typeface="Arial" panose="020B0604020202020204" pitchFamily="34" charset="0"/>
              <a:buNone/>
            </a:pPr>
            <a:endParaRPr lang="en-US" dirty="0"/>
          </a:p>
        </p:txBody>
      </p:sp>
      <p:sp>
        <p:nvSpPr>
          <p:cNvPr id="8" name="Content Placeholder 2">
            <a:extLst>
              <a:ext uri="{FF2B5EF4-FFF2-40B4-BE49-F238E27FC236}">
                <a16:creationId xmlns:a16="http://schemas.microsoft.com/office/drawing/2014/main" xmlns="" id="{93309CAF-4602-4DCC-9B47-B3BFF9AD002A}"/>
              </a:ext>
            </a:extLst>
          </p:cNvPr>
          <p:cNvSpPr txBox="1">
            <a:spLocks/>
          </p:cNvSpPr>
          <p:nvPr/>
        </p:nvSpPr>
        <p:spPr>
          <a:xfrm>
            <a:off x="4060185" y="3469619"/>
            <a:ext cx="7508929" cy="114887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gn="just">
              <a:buFont typeface="Arial" panose="020B0604020202020204" pitchFamily="34" charset="0"/>
              <a:buNone/>
            </a:pPr>
            <a:r>
              <a:rPr lang="en-US" sz="2200" b="1" u="sng" dirty="0" smtClean="0"/>
              <a:t>Economic Recovery Measures</a:t>
            </a:r>
          </a:p>
          <a:p>
            <a:pPr marL="342900" indent="-342900" algn="just"/>
            <a:r>
              <a:rPr lang="en-US" sz="1600" dirty="0"/>
              <a:t>It is important for these interventions to incorporate sex disaggregated data, a gender lens and specific targeting of women. E.g. </a:t>
            </a:r>
            <a:r>
              <a:rPr lang="en-US" sz="1600" dirty="0" smtClean="0"/>
              <a:t>cash </a:t>
            </a:r>
            <a:r>
              <a:rPr lang="en-US" sz="1600" dirty="0"/>
              <a:t>transfer programs</a:t>
            </a:r>
          </a:p>
        </p:txBody>
      </p:sp>
    </p:spTree>
    <p:extLst>
      <p:ext uri="{BB962C8B-B14F-4D97-AF65-F5344CB8AC3E}">
        <p14:creationId xmlns:p14="http://schemas.microsoft.com/office/powerpoint/2010/main" val="1487166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BC402-BF24-404D-BB8E-B4FA076D6264}"/>
              </a:ext>
            </a:extLst>
          </p:cNvPr>
          <p:cNvSpPr>
            <a:spLocks noGrp="1"/>
          </p:cNvSpPr>
          <p:nvPr>
            <p:ph type="title"/>
          </p:nvPr>
        </p:nvSpPr>
        <p:spPr>
          <a:xfrm>
            <a:off x="0" y="382385"/>
            <a:ext cx="12192000" cy="927222"/>
          </a:xfrm>
        </p:spPr>
        <p:txBody>
          <a:bodyPr>
            <a:normAutofit fontScale="90000"/>
          </a:bodyPr>
          <a:lstStyle/>
          <a:p>
            <a:pPr marL="742950" lvl="0" indent="-742950" algn="ctr">
              <a:buFont typeface="+mj-lt"/>
              <a:buAutoNum type="arabicPeriod" startAt="2"/>
            </a:pPr>
            <a:r>
              <a:rPr lang="fr-FR" sz="4400" dirty="0">
                <a:solidFill>
                  <a:schemeClr val="tx1"/>
                </a:solidFill>
              </a:rPr>
              <a:t>HEALTH IMPACTS</a:t>
            </a:r>
            <a:r>
              <a:rPr lang="en-US" sz="4400" dirty="0">
                <a:solidFill>
                  <a:srgbClr val="008180"/>
                </a:solidFill>
              </a:rPr>
              <a:t/>
            </a:r>
            <a:br>
              <a:rPr lang="en-US" sz="4400" dirty="0">
                <a:solidFill>
                  <a:srgbClr val="008180"/>
                </a:solidFill>
              </a:rPr>
            </a:br>
            <a:endParaRPr lang="en-US" sz="4200" dirty="0">
              <a:solidFill>
                <a:schemeClr val="tx1"/>
              </a:solidFill>
            </a:endParaRPr>
          </a:p>
        </p:txBody>
      </p:sp>
      <p:sp>
        <p:nvSpPr>
          <p:cNvPr id="3" name="Content Placeholder 2">
            <a:extLst>
              <a:ext uri="{FF2B5EF4-FFF2-40B4-BE49-F238E27FC236}">
                <a16:creationId xmlns:a16="http://schemas.microsoft.com/office/drawing/2014/main" xmlns="" id="{93309CAF-4602-4DCC-9B47-B3BFF9AD002A}"/>
              </a:ext>
            </a:extLst>
          </p:cNvPr>
          <p:cNvSpPr>
            <a:spLocks noGrp="1"/>
          </p:cNvSpPr>
          <p:nvPr>
            <p:ph idx="1"/>
          </p:nvPr>
        </p:nvSpPr>
        <p:spPr>
          <a:xfrm>
            <a:off x="1210347" y="4220284"/>
            <a:ext cx="10281645" cy="2371040"/>
          </a:xfrm>
        </p:spPr>
        <p:txBody>
          <a:bodyPr>
            <a:normAutofit fontScale="92500" lnSpcReduction="20000"/>
          </a:bodyPr>
          <a:lstStyle/>
          <a:p>
            <a:pPr marL="0" indent="0" algn="just">
              <a:lnSpc>
                <a:spcPct val="120000"/>
              </a:lnSpc>
              <a:buNone/>
            </a:pPr>
            <a:r>
              <a:rPr lang="en-US" sz="2200" b="1" kern="0" dirty="0"/>
              <a:t>Measures</a:t>
            </a:r>
          </a:p>
          <a:p>
            <a:pPr algn="just">
              <a:lnSpc>
                <a:spcPct val="120000"/>
              </a:lnSpc>
            </a:pPr>
            <a:r>
              <a:rPr lang="en-US" sz="1900" b="1" kern="0" dirty="0" smtClean="0"/>
              <a:t>Women </a:t>
            </a:r>
            <a:r>
              <a:rPr lang="en-US" sz="1900" b="1" kern="0" dirty="0"/>
              <a:t>may be at risk or exposure due to the occupational sex-segregation</a:t>
            </a:r>
            <a:r>
              <a:rPr lang="en-US" sz="1900" kern="0" dirty="0"/>
              <a:t>: Globally, women make up 70 percent of the health workforce and are more likely to be front-line health workers, especially nurses, midwives and community health workers.</a:t>
            </a:r>
          </a:p>
          <a:p>
            <a:pPr algn="just">
              <a:lnSpc>
                <a:spcPct val="120000"/>
              </a:lnSpc>
            </a:pPr>
            <a:r>
              <a:rPr lang="en-US" sz="1900" b="1" dirty="0"/>
              <a:t>Impacts on sexual and reproductive health: </a:t>
            </a:r>
            <a:r>
              <a:rPr lang="en-US" sz="1900" dirty="0"/>
              <a:t>The provision of sexual and reproductive health services, including maternal health care and gender-based violence related services, are central to health, rights and well-being of women and girls. </a:t>
            </a:r>
            <a:endParaRPr lang="en-US" sz="1900" dirty="0" smtClean="0"/>
          </a:p>
        </p:txBody>
      </p:sp>
      <p:grpSp>
        <p:nvGrpSpPr>
          <p:cNvPr id="28" name="그룹 27"/>
          <p:cNvGrpSpPr/>
          <p:nvPr/>
        </p:nvGrpSpPr>
        <p:grpSpPr>
          <a:xfrm>
            <a:off x="8365145" y="38379"/>
            <a:ext cx="3520158" cy="4266089"/>
            <a:chOff x="8365938" y="1206631"/>
            <a:chExt cx="3520158" cy="4266089"/>
          </a:xfrm>
        </p:grpSpPr>
        <p:sp>
          <p:nvSpPr>
            <p:cNvPr id="16" name="Freeform 7"/>
            <p:cNvSpPr>
              <a:spLocks/>
            </p:cNvSpPr>
            <p:nvPr/>
          </p:nvSpPr>
          <p:spPr bwMode="auto">
            <a:xfrm>
              <a:off x="8365938" y="1947800"/>
              <a:ext cx="3520158" cy="3524920"/>
            </a:xfrm>
            <a:custGeom>
              <a:avLst/>
              <a:gdLst>
                <a:gd name="T0" fmla="*/ 2381 w 4438"/>
                <a:gd name="T1" fmla="*/ 5 h 4442"/>
                <a:gd name="T2" fmla="*/ 2665 w 4438"/>
                <a:gd name="T3" fmla="*/ 44 h 4442"/>
                <a:gd name="T4" fmla="*/ 2931 w 4438"/>
                <a:gd name="T5" fmla="*/ 115 h 4442"/>
                <a:gd name="T6" fmla="*/ 3031 w 4438"/>
                <a:gd name="T7" fmla="*/ 154 h 4442"/>
                <a:gd name="T8" fmla="*/ 3185 w 4438"/>
                <a:gd name="T9" fmla="*/ 220 h 4442"/>
                <a:gd name="T10" fmla="*/ 3440 w 4438"/>
                <a:gd name="T11" fmla="*/ 365 h 4442"/>
                <a:gd name="T12" fmla="*/ 3711 w 4438"/>
                <a:gd name="T13" fmla="*/ 576 h 4442"/>
                <a:gd name="T14" fmla="*/ 3914 w 4438"/>
                <a:gd name="T15" fmla="*/ 787 h 4442"/>
                <a:gd name="T16" fmla="*/ 4088 w 4438"/>
                <a:gd name="T17" fmla="*/ 1023 h 4442"/>
                <a:gd name="T18" fmla="*/ 4218 w 4438"/>
                <a:gd name="T19" fmla="*/ 1258 h 4442"/>
                <a:gd name="T20" fmla="*/ 4302 w 4438"/>
                <a:gd name="T21" fmla="*/ 1456 h 4442"/>
                <a:gd name="T22" fmla="*/ 4392 w 4438"/>
                <a:gd name="T23" fmla="*/ 1773 h 4442"/>
                <a:gd name="T24" fmla="*/ 4434 w 4438"/>
                <a:gd name="T25" fmla="*/ 2107 h 4442"/>
                <a:gd name="T26" fmla="*/ 4425 w 4438"/>
                <a:gd name="T27" fmla="*/ 2448 h 4442"/>
                <a:gd name="T28" fmla="*/ 4367 w 4438"/>
                <a:gd name="T29" fmla="*/ 2776 h 4442"/>
                <a:gd name="T30" fmla="*/ 4262 w 4438"/>
                <a:gd name="T31" fmla="*/ 3084 h 4442"/>
                <a:gd name="T32" fmla="*/ 4143 w 4438"/>
                <a:gd name="T33" fmla="*/ 3327 h 4442"/>
                <a:gd name="T34" fmla="*/ 3964 w 4438"/>
                <a:gd name="T35" fmla="*/ 3592 h 4442"/>
                <a:gd name="T36" fmla="*/ 3788 w 4438"/>
                <a:gd name="T37" fmla="*/ 3791 h 4442"/>
                <a:gd name="T38" fmla="*/ 3524 w 4438"/>
                <a:gd name="T39" fmla="*/ 4016 h 4442"/>
                <a:gd name="T40" fmla="*/ 3229 w 4438"/>
                <a:gd name="T41" fmla="*/ 4200 h 4442"/>
                <a:gd name="T42" fmla="*/ 2931 w 4438"/>
                <a:gd name="T43" fmla="*/ 4326 h 4442"/>
                <a:gd name="T44" fmla="*/ 2592 w 4438"/>
                <a:gd name="T45" fmla="*/ 4410 h 4442"/>
                <a:gd name="T46" fmla="*/ 2218 w 4438"/>
                <a:gd name="T47" fmla="*/ 4442 h 4442"/>
                <a:gd name="T48" fmla="*/ 1782 w 4438"/>
                <a:gd name="T49" fmla="*/ 4399 h 4442"/>
                <a:gd name="T50" fmla="*/ 1405 w 4438"/>
                <a:gd name="T51" fmla="*/ 4288 h 4442"/>
                <a:gd name="T52" fmla="*/ 1114 w 4438"/>
                <a:gd name="T53" fmla="*/ 4148 h 4442"/>
                <a:gd name="T54" fmla="*/ 817 w 4438"/>
                <a:gd name="T55" fmla="*/ 3943 h 4442"/>
                <a:gd name="T56" fmla="*/ 577 w 4438"/>
                <a:gd name="T57" fmla="*/ 3714 h 4442"/>
                <a:gd name="T58" fmla="*/ 410 w 4438"/>
                <a:gd name="T59" fmla="*/ 3506 h 4442"/>
                <a:gd name="T60" fmla="*/ 244 w 4438"/>
                <a:gd name="T61" fmla="*/ 3231 h 4442"/>
                <a:gd name="T62" fmla="*/ 136 w 4438"/>
                <a:gd name="T63" fmla="*/ 2984 h 4442"/>
                <a:gd name="T64" fmla="*/ 46 w 4438"/>
                <a:gd name="T65" fmla="*/ 2668 h 4442"/>
                <a:gd name="T66" fmla="*/ 4 w 4438"/>
                <a:gd name="T67" fmla="*/ 2334 h 4442"/>
                <a:gd name="T68" fmla="*/ 11 w 4438"/>
                <a:gd name="T69" fmla="*/ 1993 h 4442"/>
                <a:gd name="T70" fmla="*/ 70 w 4438"/>
                <a:gd name="T71" fmla="*/ 1665 h 4442"/>
                <a:gd name="T72" fmla="*/ 154 w 4438"/>
                <a:gd name="T73" fmla="*/ 1406 h 4442"/>
                <a:gd name="T74" fmla="*/ 244 w 4438"/>
                <a:gd name="T75" fmla="*/ 1208 h 4442"/>
                <a:gd name="T76" fmla="*/ 410 w 4438"/>
                <a:gd name="T77" fmla="*/ 935 h 4442"/>
                <a:gd name="T78" fmla="*/ 577 w 4438"/>
                <a:gd name="T79" fmla="*/ 726 h 4442"/>
                <a:gd name="T80" fmla="*/ 766 w 4438"/>
                <a:gd name="T81" fmla="*/ 543 h 4442"/>
                <a:gd name="T82" fmla="*/ 1114 w 4438"/>
                <a:gd name="T83" fmla="*/ 293 h 4442"/>
                <a:gd name="T84" fmla="*/ 1374 w 4438"/>
                <a:gd name="T85" fmla="*/ 167 h 4442"/>
                <a:gd name="T86" fmla="*/ 1630 w 4438"/>
                <a:gd name="T87" fmla="*/ 79 h 4442"/>
                <a:gd name="T88" fmla="*/ 2017 w 4438"/>
                <a:gd name="T89" fmla="*/ 9 h 4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38" h="4442">
                  <a:moveTo>
                    <a:pt x="2218" y="0"/>
                  </a:moveTo>
                  <a:lnTo>
                    <a:pt x="2258" y="0"/>
                  </a:lnTo>
                  <a:lnTo>
                    <a:pt x="2381" y="5"/>
                  </a:lnTo>
                  <a:lnTo>
                    <a:pt x="2500" y="16"/>
                  </a:lnTo>
                  <a:lnTo>
                    <a:pt x="2617" y="35"/>
                  </a:lnTo>
                  <a:lnTo>
                    <a:pt x="2665" y="44"/>
                  </a:lnTo>
                  <a:lnTo>
                    <a:pt x="2729" y="58"/>
                  </a:lnTo>
                  <a:lnTo>
                    <a:pt x="2830" y="84"/>
                  </a:lnTo>
                  <a:lnTo>
                    <a:pt x="2931" y="115"/>
                  </a:lnTo>
                  <a:lnTo>
                    <a:pt x="2947" y="123"/>
                  </a:lnTo>
                  <a:lnTo>
                    <a:pt x="3031" y="152"/>
                  </a:lnTo>
                  <a:lnTo>
                    <a:pt x="3031" y="154"/>
                  </a:lnTo>
                  <a:lnTo>
                    <a:pt x="3110" y="185"/>
                  </a:lnTo>
                  <a:lnTo>
                    <a:pt x="3132" y="196"/>
                  </a:lnTo>
                  <a:lnTo>
                    <a:pt x="3185" y="220"/>
                  </a:lnTo>
                  <a:lnTo>
                    <a:pt x="3229" y="242"/>
                  </a:lnTo>
                  <a:lnTo>
                    <a:pt x="3323" y="293"/>
                  </a:lnTo>
                  <a:lnTo>
                    <a:pt x="3440" y="365"/>
                  </a:lnTo>
                  <a:lnTo>
                    <a:pt x="3552" y="444"/>
                  </a:lnTo>
                  <a:lnTo>
                    <a:pt x="3632" y="508"/>
                  </a:lnTo>
                  <a:lnTo>
                    <a:pt x="3711" y="576"/>
                  </a:lnTo>
                  <a:lnTo>
                    <a:pt x="3788" y="649"/>
                  </a:lnTo>
                  <a:lnTo>
                    <a:pt x="3861" y="726"/>
                  </a:lnTo>
                  <a:lnTo>
                    <a:pt x="3914" y="787"/>
                  </a:lnTo>
                  <a:lnTo>
                    <a:pt x="3964" y="849"/>
                  </a:lnTo>
                  <a:lnTo>
                    <a:pt x="4028" y="935"/>
                  </a:lnTo>
                  <a:lnTo>
                    <a:pt x="4088" y="1023"/>
                  </a:lnTo>
                  <a:lnTo>
                    <a:pt x="4143" y="1115"/>
                  </a:lnTo>
                  <a:lnTo>
                    <a:pt x="4194" y="1208"/>
                  </a:lnTo>
                  <a:lnTo>
                    <a:pt x="4218" y="1258"/>
                  </a:lnTo>
                  <a:lnTo>
                    <a:pt x="4253" y="1331"/>
                  </a:lnTo>
                  <a:lnTo>
                    <a:pt x="4284" y="1406"/>
                  </a:lnTo>
                  <a:lnTo>
                    <a:pt x="4302" y="1456"/>
                  </a:lnTo>
                  <a:lnTo>
                    <a:pt x="4337" y="1560"/>
                  </a:lnTo>
                  <a:lnTo>
                    <a:pt x="4367" y="1665"/>
                  </a:lnTo>
                  <a:lnTo>
                    <a:pt x="4392" y="1773"/>
                  </a:lnTo>
                  <a:lnTo>
                    <a:pt x="4412" y="1881"/>
                  </a:lnTo>
                  <a:lnTo>
                    <a:pt x="4425" y="1993"/>
                  </a:lnTo>
                  <a:lnTo>
                    <a:pt x="4434" y="2107"/>
                  </a:lnTo>
                  <a:lnTo>
                    <a:pt x="4438" y="2221"/>
                  </a:lnTo>
                  <a:lnTo>
                    <a:pt x="4434" y="2334"/>
                  </a:lnTo>
                  <a:lnTo>
                    <a:pt x="4425" y="2448"/>
                  </a:lnTo>
                  <a:lnTo>
                    <a:pt x="4412" y="2558"/>
                  </a:lnTo>
                  <a:lnTo>
                    <a:pt x="4392" y="2668"/>
                  </a:lnTo>
                  <a:lnTo>
                    <a:pt x="4367" y="2776"/>
                  </a:lnTo>
                  <a:lnTo>
                    <a:pt x="4337" y="2881"/>
                  </a:lnTo>
                  <a:lnTo>
                    <a:pt x="4302" y="2984"/>
                  </a:lnTo>
                  <a:lnTo>
                    <a:pt x="4262" y="3084"/>
                  </a:lnTo>
                  <a:lnTo>
                    <a:pt x="4218" y="3184"/>
                  </a:lnTo>
                  <a:lnTo>
                    <a:pt x="4194" y="3231"/>
                  </a:lnTo>
                  <a:lnTo>
                    <a:pt x="4143" y="3327"/>
                  </a:lnTo>
                  <a:lnTo>
                    <a:pt x="4108" y="3383"/>
                  </a:lnTo>
                  <a:lnTo>
                    <a:pt x="4039" y="3490"/>
                  </a:lnTo>
                  <a:lnTo>
                    <a:pt x="3964" y="3592"/>
                  </a:lnTo>
                  <a:lnTo>
                    <a:pt x="3914" y="3655"/>
                  </a:lnTo>
                  <a:lnTo>
                    <a:pt x="3861" y="3714"/>
                  </a:lnTo>
                  <a:lnTo>
                    <a:pt x="3788" y="3791"/>
                  </a:lnTo>
                  <a:lnTo>
                    <a:pt x="3711" y="3864"/>
                  </a:lnTo>
                  <a:lnTo>
                    <a:pt x="3619" y="3943"/>
                  </a:lnTo>
                  <a:lnTo>
                    <a:pt x="3524" y="4016"/>
                  </a:lnTo>
                  <a:lnTo>
                    <a:pt x="3425" y="4084"/>
                  </a:lnTo>
                  <a:lnTo>
                    <a:pt x="3323" y="4148"/>
                  </a:lnTo>
                  <a:lnTo>
                    <a:pt x="3229" y="4200"/>
                  </a:lnTo>
                  <a:lnTo>
                    <a:pt x="3132" y="4245"/>
                  </a:lnTo>
                  <a:lnTo>
                    <a:pt x="3031" y="4288"/>
                  </a:lnTo>
                  <a:lnTo>
                    <a:pt x="2931" y="4326"/>
                  </a:lnTo>
                  <a:lnTo>
                    <a:pt x="2823" y="4359"/>
                  </a:lnTo>
                  <a:lnTo>
                    <a:pt x="2713" y="4387"/>
                  </a:lnTo>
                  <a:lnTo>
                    <a:pt x="2592" y="4410"/>
                  </a:lnTo>
                  <a:lnTo>
                    <a:pt x="2469" y="4427"/>
                  </a:lnTo>
                  <a:lnTo>
                    <a:pt x="2345" y="4438"/>
                  </a:lnTo>
                  <a:lnTo>
                    <a:pt x="2218" y="4442"/>
                  </a:lnTo>
                  <a:lnTo>
                    <a:pt x="2070" y="4436"/>
                  </a:lnTo>
                  <a:lnTo>
                    <a:pt x="1925" y="4423"/>
                  </a:lnTo>
                  <a:lnTo>
                    <a:pt x="1782" y="4399"/>
                  </a:lnTo>
                  <a:lnTo>
                    <a:pt x="1643" y="4366"/>
                  </a:lnTo>
                  <a:lnTo>
                    <a:pt x="1508" y="4324"/>
                  </a:lnTo>
                  <a:lnTo>
                    <a:pt x="1405" y="4288"/>
                  </a:lnTo>
                  <a:lnTo>
                    <a:pt x="1306" y="4245"/>
                  </a:lnTo>
                  <a:lnTo>
                    <a:pt x="1209" y="4200"/>
                  </a:lnTo>
                  <a:lnTo>
                    <a:pt x="1114" y="4148"/>
                  </a:lnTo>
                  <a:lnTo>
                    <a:pt x="1011" y="4084"/>
                  </a:lnTo>
                  <a:lnTo>
                    <a:pt x="912" y="4016"/>
                  </a:lnTo>
                  <a:lnTo>
                    <a:pt x="817" y="3943"/>
                  </a:lnTo>
                  <a:lnTo>
                    <a:pt x="727" y="3864"/>
                  </a:lnTo>
                  <a:lnTo>
                    <a:pt x="650" y="3791"/>
                  </a:lnTo>
                  <a:lnTo>
                    <a:pt x="577" y="3714"/>
                  </a:lnTo>
                  <a:lnTo>
                    <a:pt x="524" y="3653"/>
                  </a:lnTo>
                  <a:lnTo>
                    <a:pt x="473" y="3592"/>
                  </a:lnTo>
                  <a:lnTo>
                    <a:pt x="410" y="3506"/>
                  </a:lnTo>
                  <a:lnTo>
                    <a:pt x="350" y="3418"/>
                  </a:lnTo>
                  <a:lnTo>
                    <a:pt x="295" y="3327"/>
                  </a:lnTo>
                  <a:lnTo>
                    <a:pt x="244" y="3231"/>
                  </a:lnTo>
                  <a:lnTo>
                    <a:pt x="220" y="3184"/>
                  </a:lnTo>
                  <a:lnTo>
                    <a:pt x="174" y="3084"/>
                  </a:lnTo>
                  <a:lnTo>
                    <a:pt x="136" y="2984"/>
                  </a:lnTo>
                  <a:lnTo>
                    <a:pt x="101" y="2881"/>
                  </a:lnTo>
                  <a:lnTo>
                    <a:pt x="70" y="2776"/>
                  </a:lnTo>
                  <a:lnTo>
                    <a:pt x="46" y="2668"/>
                  </a:lnTo>
                  <a:lnTo>
                    <a:pt x="26" y="2558"/>
                  </a:lnTo>
                  <a:lnTo>
                    <a:pt x="11" y="2448"/>
                  </a:lnTo>
                  <a:lnTo>
                    <a:pt x="4" y="2334"/>
                  </a:lnTo>
                  <a:lnTo>
                    <a:pt x="0" y="2221"/>
                  </a:lnTo>
                  <a:lnTo>
                    <a:pt x="4" y="2105"/>
                  </a:lnTo>
                  <a:lnTo>
                    <a:pt x="11" y="1993"/>
                  </a:lnTo>
                  <a:lnTo>
                    <a:pt x="26" y="1881"/>
                  </a:lnTo>
                  <a:lnTo>
                    <a:pt x="46" y="1773"/>
                  </a:lnTo>
                  <a:lnTo>
                    <a:pt x="70" y="1665"/>
                  </a:lnTo>
                  <a:lnTo>
                    <a:pt x="99" y="1560"/>
                  </a:lnTo>
                  <a:lnTo>
                    <a:pt x="136" y="1456"/>
                  </a:lnTo>
                  <a:lnTo>
                    <a:pt x="154" y="1406"/>
                  </a:lnTo>
                  <a:lnTo>
                    <a:pt x="185" y="1331"/>
                  </a:lnTo>
                  <a:lnTo>
                    <a:pt x="218" y="1258"/>
                  </a:lnTo>
                  <a:lnTo>
                    <a:pt x="244" y="1208"/>
                  </a:lnTo>
                  <a:lnTo>
                    <a:pt x="293" y="1115"/>
                  </a:lnTo>
                  <a:lnTo>
                    <a:pt x="350" y="1023"/>
                  </a:lnTo>
                  <a:lnTo>
                    <a:pt x="410" y="935"/>
                  </a:lnTo>
                  <a:lnTo>
                    <a:pt x="473" y="849"/>
                  </a:lnTo>
                  <a:lnTo>
                    <a:pt x="524" y="787"/>
                  </a:lnTo>
                  <a:lnTo>
                    <a:pt x="577" y="726"/>
                  </a:lnTo>
                  <a:lnTo>
                    <a:pt x="650" y="649"/>
                  </a:lnTo>
                  <a:lnTo>
                    <a:pt x="727" y="576"/>
                  </a:lnTo>
                  <a:lnTo>
                    <a:pt x="766" y="543"/>
                  </a:lnTo>
                  <a:lnTo>
                    <a:pt x="876" y="453"/>
                  </a:lnTo>
                  <a:lnTo>
                    <a:pt x="993" y="368"/>
                  </a:lnTo>
                  <a:lnTo>
                    <a:pt x="1114" y="293"/>
                  </a:lnTo>
                  <a:lnTo>
                    <a:pt x="1209" y="242"/>
                  </a:lnTo>
                  <a:lnTo>
                    <a:pt x="1306" y="196"/>
                  </a:lnTo>
                  <a:lnTo>
                    <a:pt x="1374" y="167"/>
                  </a:lnTo>
                  <a:lnTo>
                    <a:pt x="1405" y="154"/>
                  </a:lnTo>
                  <a:lnTo>
                    <a:pt x="1508" y="115"/>
                  </a:lnTo>
                  <a:lnTo>
                    <a:pt x="1630" y="79"/>
                  </a:lnTo>
                  <a:lnTo>
                    <a:pt x="1757" y="47"/>
                  </a:lnTo>
                  <a:lnTo>
                    <a:pt x="1885" y="24"/>
                  </a:lnTo>
                  <a:lnTo>
                    <a:pt x="2017" y="9"/>
                  </a:lnTo>
                  <a:lnTo>
                    <a:pt x="2150" y="0"/>
                  </a:lnTo>
                  <a:lnTo>
                    <a:pt x="2218" y="0"/>
                  </a:lnTo>
                  <a:close/>
                </a:path>
              </a:pathLst>
            </a:custGeom>
            <a:solidFill>
              <a:schemeClr val="accent3"/>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8"/>
            <p:cNvSpPr>
              <a:spLocks noEditPoints="1"/>
            </p:cNvSpPr>
            <p:nvPr/>
          </p:nvSpPr>
          <p:spPr bwMode="auto">
            <a:xfrm>
              <a:off x="8365938" y="1947800"/>
              <a:ext cx="3520158" cy="3377320"/>
            </a:xfrm>
            <a:custGeom>
              <a:avLst/>
              <a:gdLst>
                <a:gd name="T0" fmla="*/ 727 w 4438"/>
                <a:gd name="T1" fmla="*/ 2560 h 4255"/>
                <a:gd name="T2" fmla="*/ 519 w 4438"/>
                <a:gd name="T3" fmla="*/ 2503 h 4255"/>
                <a:gd name="T4" fmla="*/ 246 w 4438"/>
                <a:gd name="T5" fmla="*/ 2661 h 4255"/>
                <a:gd name="T6" fmla="*/ 645 w 4438"/>
                <a:gd name="T7" fmla="*/ 2782 h 4255"/>
                <a:gd name="T8" fmla="*/ 1321 w 4438"/>
                <a:gd name="T9" fmla="*/ 3015 h 4255"/>
                <a:gd name="T10" fmla="*/ 1857 w 4438"/>
                <a:gd name="T11" fmla="*/ 3416 h 4255"/>
                <a:gd name="T12" fmla="*/ 1388 w 4438"/>
                <a:gd name="T13" fmla="*/ 4124 h 4255"/>
                <a:gd name="T14" fmla="*/ 475 w 4438"/>
                <a:gd name="T15" fmla="*/ 3556 h 4255"/>
                <a:gd name="T16" fmla="*/ 484 w 4438"/>
                <a:gd name="T17" fmla="*/ 3051 h 4255"/>
                <a:gd name="T18" fmla="*/ 150 w 4438"/>
                <a:gd name="T19" fmla="*/ 2740 h 4255"/>
                <a:gd name="T20" fmla="*/ 396 w 4438"/>
                <a:gd name="T21" fmla="*/ 2450 h 4255"/>
                <a:gd name="T22" fmla="*/ 478 w 4438"/>
                <a:gd name="T23" fmla="*/ 2375 h 4255"/>
                <a:gd name="T24" fmla="*/ 2390 w 4438"/>
                <a:gd name="T25" fmla="*/ 2166 h 4255"/>
                <a:gd name="T26" fmla="*/ 2469 w 4438"/>
                <a:gd name="T27" fmla="*/ 2030 h 4255"/>
                <a:gd name="T28" fmla="*/ 856 w 4438"/>
                <a:gd name="T29" fmla="*/ 1641 h 4255"/>
                <a:gd name="T30" fmla="*/ 1110 w 4438"/>
                <a:gd name="T31" fmla="*/ 1329 h 4255"/>
                <a:gd name="T32" fmla="*/ 1079 w 4438"/>
                <a:gd name="T33" fmla="*/ 1423 h 4255"/>
                <a:gd name="T34" fmla="*/ 3002 w 4438"/>
                <a:gd name="T35" fmla="*/ 1240 h 4255"/>
                <a:gd name="T36" fmla="*/ 2652 w 4438"/>
                <a:gd name="T37" fmla="*/ 1183 h 4255"/>
                <a:gd name="T38" fmla="*/ 2984 w 4438"/>
                <a:gd name="T39" fmla="*/ 1041 h 4255"/>
                <a:gd name="T40" fmla="*/ 2834 w 4438"/>
                <a:gd name="T41" fmla="*/ 1346 h 4255"/>
                <a:gd name="T42" fmla="*/ 2834 w 4438"/>
                <a:gd name="T43" fmla="*/ 990 h 4255"/>
                <a:gd name="T44" fmla="*/ 879 w 4438"/>
                <a:gd name="T45" fmla="*/ 902 h 4255"/>
                <a:gd name="T46" fmla="*/ 1163 w 4438"/>
                <a:gd name="T47" fmla="*/ 1289 h 4255"/>
                <a:gd name="T48" fmla="*/ 766 w 4438"/>
                <a:gd name="T49" fmla="*/ 1386 h 4255"/>
                <a:gd name="T50" fmla="*/ 594 w 4438"/>
                <a:gd name="T51" fmla="*/ 1768 h 4255"/>
                <a:gd name="T52" fmla="*/ 348 w 4438"/>
                <a:gd name="T53" fmla="*/ 2268 h 4255"/>
                <a:gd name="T54" fmla="*/ 280 w 4438"/>
                <a:gd name="T55" fmla="*/ 1139 h 4255"/>
                <a:gd name="T56" fmla="*/ 456 w 4438"/>
                <a:gd name="T57" fmla="*/ 1041 h 4255"/>
                <a:gd name="T58" fmla="*/ 4434 w 4438"/>
                <a:gd name="T59" fmla="*/ 2107 h 4255"/>
                <a:gd name="T60" fmla="*/ 4074 w 4438"/>
                <a:gd name="T61" fmla="*/ 2298 h 4255"/>
                <a:gd name="T62" fmla="*/ 3788 w 4438"/>
                <a:gd name="T63" fmla="*/ 3791 h 4255"/>
                <a:gd name="T64" fmla="*/ 3385 w 4438"/>
                <a:gd name="T65" fmla="*/ 3495 h 4255"/>
                <a:gd name="T66" fmla="*/ 3185 w 4438"/>
                <a:gd name="T67" fmla="*/ 3022 h 4255"/>
                <a:gd name="T68" fmla="*/ 2394 w 4438"/>
                <a:gd name="T69" fmla="*/ 2687 h 4255"/>
                <a:gd name="T70" fmla="*/ 2524 w 4438"/>
                <a:gd name="T71" fmla="*/ 2217 h 4255"/>
                <a:gd name="T72" fmla="*/ 3105 w 4438"/>
                <a:gd name="T73" fmla="*/ 1883 h 4255"/>
                <a:gd name="T74" fmla="*/ 3583 w 4438"/>
                <a:gd name="T75" fmla="*/ 2114 h 4255"/>
                <a:gd name="T76" fmla="*/ 4059 w 4438"/>
                <a:gd name="T77" fmla="*/ 1933 h 4255"/>
                <a:gd name="T78" fmla="*/ 4304 w 4438"/>
                <a:gd name="T79" fmla="*/ 1700 h 4255"/>
                <a:gd name="T80" fmla="*/ 4026 w 4438"/>
                <a:gd name="T81" fmla="*/ 1553 h 4255"/>
                <a:gd name="T82" fmla="*/ 3733 w 4438"/>
                <a:gd name="T83" fmla="*/ 1850 h 4255"/>
                <a:gd name="T84" fmla="*/ 3405 w 4438"/>
                <a:gd name="T85" fmla="*/ 1616 h 4255"/>
                <a:gd name="T86" fmla="*/ 3454 w 4438"/>
                <a:gd name="T87" fmla="*/ 1881 h 4255"/>
                <a:gd name="T88" fmla="*/ 3041 w 4438"/>
                <a:gd name="T89" fmla="*/ 1661 h 4255"/>
                <a:gd name="T90" fmla="*/ 2786 w 4438"/>
                <a:gd name="T91" fmla="*/ 1905 h 4255"/>
                <a:gd name="T92" fmla="*/ 2727 w 4438"/>
                <a:gd name="T93" fmla="*/ 1634 h 4255"/>
                <a:gd name="T94" fmla="*/ 3020 w 4438"/>
                <a:gd name="T95" fmla="*/ 1324 h 4255"/>
                <a:gd name="T96" fmla="*/ 3464 w 4438"/>
                <a:gd name="T97" fmla="*/ 1124 h 4255"/>
                <a:gd name="T98" fmla="*/ 3760 w 4438"/>
                <a:gd name="T99" fmla="*/ 996 h 4255"/>
                <a:gd name="T100" fmla="*/ 3650 w 4438"/>
                <a:gd name="T101" fmla="*/ 851 h 4255"/>
                <a:gd name="T102" fmla="*/ 2506 w 4438"/>
                <a:gd name="T103" fmla="*/ 623 h 4255"/>
                <a:gd name="T104" fmla="*/ 899 w 4438"/>
                <a:gd name="T105" fmla="*/ 508 h 4255"/>
                <a:gd name="T106" fmla="*/ 868 w 4438"/>
                <a:gd name="T107" fmla="*/ 799 h 4255"/>
                <a:gd name="T108" fmla="*/ 3661 w 4438"/>
                <a:gd name="T109" fmla="*/ 642 h 4255"/>
                <a:gd name="T110" fmla="*/ 3410 w 4438"/>
                <a:gd name="T111" fmla="*/ 1097 h 4255"/>
                <a:gd name="T112" fmla="*/ 3139 w 4438"/>
                <a:gd name="T113" fmla="*/ 871 h 4255"/>
                <a:gd name="T114" fmla="*/ 2716 w 4438"/>
                <a:gd name="T115" fmla="*/ 345 h 4255"/>
                <a:gd name="T116" fmla="*/ 2154 w 4438"/>
                <a:gd name="T117" fmla="*/ 143 h 4255"/>
                <a:gd name="T118" fmla="*/ 2207 w 4438"/>
                <a:gd name="T119" fmla="*/ 370 h 4255"/>
                <a:gd name="T120" fmla="*/ 1647 w 4438"/>
                <a:gd name="T121" fmla="*/ 733 h 4255"/>
                <a:gd name="T122" fmla="*/ 1299 w 4438"/>
                <a:gd name="T123" fmla="*/ 526 h 4255"/>
                <a:gd name="T124" fmla="*/ 1293 w 4438"/>
                <a:gd name="T125" fmla="*/ 348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8" h="4255">
                  <a:moveTo>
                    <a:pt x="793" y="2569"/>
                  </a:moveTo>
                  <a:lnTo>
                    <a:pt x="815" y="2569"/>
                  </a:lnTo>
                  <a:lnTo>
                    <a:pt x="837" y="2573"/>
                  </a:lnTo>
                  <a:lnTo>
                    <a:pt x="856" y="2580"/>
                  </a:lnTo>
                  <a:lnTo>
                    <a:pt x="868" y="2589"/>
                  </a:lnTo>
                  <a:lnTo>
                    <a:pt x="870" y="2593"/>
                  </a:lnTo>
                  <a:lnTo>
                    <a:pt x="872" y="2597"/>
                  </a:lnTo>
                  <a:lnTo>
                    <a:pt x="872" y="2600"/>
                  </a:lnTo>
                  <a:lnTo>
                    <a:pt x="868" y="2602"/>
                  </a:lnTo>
                  <a:lnTo>
                    <a:pt x="863" y="2604"/>
                  </a:lnTo>
                  <a:lnTo>
                    <a:pt x="857" y="2606"/>
                  </a:lnTo>
                  <a:lnTo>
                    <a:pt x="850" y="2606"/>
                  </a:lnTo>
                  <a:lnTo>
                    <a:pt x="841" y="2606"/>
                  </a:lnTo>
                  <a:lnTo>
                    <a:pt x="821" y="2604"/>
                  </a:lnTo>
                  <a:lnTo>
                    <a:pt x="802" y="2600"/>
                  </a:lnTo>
                  <a:lnTo>
                    <a:pt x="788" y="2595"/>
                  </a:lnTo>
                  <a:lnTo>
                    <a:pt x="777" y="2587"/>
                  </a:lnTo>
                  <a:lnTo>
                    <a:pt x="771" y="2582"/>
                  </a:lnTo>
                  <a:lnTo>
                    <a:pt x="771" y="2576"/>
                  </a:lnTo>
                  <a:lnTo>
                    <a:pt x="779" y="2573"/>
                  </a:lnTo>
                  <a:lnTo>
                    <a:pt x="793" y="2569"/>
                  </a:lnTo>
                  <a:close/>
                  <a:moveTo>
                    <a:pt x="696" y="2523"/>
                  </a:moveTo>
                  <a:lnTo>
                    <a:pt x="711" y="2525"/>
                  </a:lnTo>
                  <a:lnTo>
                    <a:pt x="722" y="2532"/>
                  </a:lnTo>
                  <a:lnTo>
                    <a:pt x="727" y="2545"/>
                  </a:lnTo>
                  <a:lnTo>
                    <a:pt x="727" y="2560"/>
                  </a:lnTo>
                  <a:lnTo>
                    <a:pt x="725" y="2573"/>
                  </a:lnTo>
                  <a:lnTo>
                    <a:pt x="716" y="2586"/>
                  </a:lnTo>
                  <a:lnTo>
                    <a:pt x="703" y="2595"/>
                  </a:lnTo>
                  <a:lnTo>
                    <a:pt x="687" y="2599"/>
                  </a:lnTo>
                  <a:lnTo>
                    <a:pt x="678" y="2597"/>
                  </a:lnTo>
                  <a:lnTo>
                    <a:pt x="665" y="2593"/>
                  </a:lnTo>
                  <a:lnTo>
                    <a:pt x="650" y="2586"/>
                  </a:lnTo>
                  <a:lnTo>
                    <a:pt x="639" y="2576"/>
                  </a:lnTo>
                  <a:lnTo>
                    <a:pt x="632" y="2565"/>
                  </a:lnTo>
                  <a:lnTo>
                    <a:pt x="628" y="2554"/>
                  </a:lnTo>
                  <a:lnTo>
                    <a:pt x="630" y="2543"/>
                  </a:lnTo>
                  <a:lnTo>
                    <a:pt x="639" y="2534"/>
                  </a:lnTo>
                  <a:lnTo>
                    <a:pt x="654" y="2527"/>
                  </a:lnTo>
                  <a:lnTo>
                    <a:pt x="678" y="2523"/>
                  </a:lnTo>
                  <a:lnTo>
                    <a:pt x="687" y="2523"/>
                  </a:lnTo>
                  <a:lnTo>
                    <a:pt x="696" y="2523"/>
                  </a:lnTo>
                  <a:close/>
                  <a:moveTo>
                    <a:pt x="475" y="2455"/>
                  </a:moveTo>
                  <a:lnTo>
                    <a:pt x="486" y="2455"/>
                  </a:lnTo>
                  <a:lnTo>
                    <a:pt x="497" y="2457"/>
                  </a:lnTo>
                  <a:lnTo>
                    <a:pt x="513" y="2463"/>
                  </a:lnTo>
                  <a:lnTo>
                    <a:pt x="528" y="2470"/>
                  </a:lnTo>
                  <a:lnTo>
                    <a:pt x="539" y="2479"/>
                  </a:lnTo>
                  <a:lnTo>
                    <a:pt x="544" y="2488"/>
                  </a:lnTo>
                  <a:lnTo>
                    <a:pt x="542" y="2496"/>
                  </a:lnTo>
                  <a:lnTo>
                    <a:pt x="535" y="2501"/>
                  </a:lnTo>
                  <a:lnTo>
                    <a:pt x="519" y="2503"/>
                  </a:lnTo>
                  <a:lnTo>
                    <a:pt x="508" y="2503"/>
                  </a:lnTo>
                  <a:lnTo>
                    <a:pt x="497" y="2501"/>
                  </a:lnTo>
                  <a:lnTo>
                    <a:pt x="478" y="2496"/>
                  </a:lnTo>
                  <a:lnTo>
                    <a:pt x="464" y="2488"/>
                  </a:lnTo>
                  <a:lnTo>
                    <a:pt x="454" y="2479"/>
                  </a:lnTo>
                  <a:lnTo>
                    <a:pt x="449" y="2470"/>
                  </a:lnTo>
                  <a:lnTo>
                    <a:pt x="449" y="2463"/>
                  </a:lnTo>
                  <a:lnTo>
                    <a:pt x="458" y="2457"/>
                  </a:lnTo>
                  <a:lnTo>
                    <a:pt x="475" y="2455"/>
                  </a:lnTo>
                  <a:close/>
                  <a:moveTo>
                    <a:pt x="176" y="2406"/>
                  </a:moveTo>
                  <a:lnTo>
                    <a:pt x="183" y="2410"/>
                  </a:lnTo>
                  <a:lnTo>
                    <a:pt x="185" y="2421"/>
                  </a:lnTo>
                  <a:lnTo>
                    <a:pt x="185" y="2435"/>
                  </a:lnTo>
                  <a:lnTo>
                    <a:pt x="182" y="2455"/>
                  </a:lnTo>
                  <a:lnTo>
                    <a:pt x="178" y="2479"/>
                  </a:lnTo>
                  <a:lnTo>
                    <a:pt x="174" y="2505"/>
                  </a:lnTo>
                  <a:lnTo>
                    <a:pt x="171" y="2531"/>
                  </a:lnTo>
                  <a:lnTo>
                    <a:pt x="167" y="2556"/>
                  </a:lnTo>
                  <a:lnTo>
                    <a:pt x="167" y="2582"/>
                  </a:lnTo>
                  <a:lnTo>
                    <a:pt x="167" y="2604"/>
                  </a:lnTo>
                  <a:lnTo>
                    <a:pt x="172" y="2624"/>
                  </a:lnTo>
                  <a:lnTo>
                    <a:pt x="180" y="2641"/>
                  </a:lnTo>
                  <a:lnTo>
                    <a:pt x="192" y="2650"/>
                  </a:lnTo>
                  <a:lnTo>
                    <a:pt x="209" y="2654"/>
                  </a:lnTo>
                  <a:lnTo>
                    <a:pt x="231" y="2655"/>
                  </a:lnTo>
                  <a:lnTo>
                    <a:pt x="246" y="2661"/>
                  </a:lnTo>
                  <a:lnTo>
                    <a:pt x="253" y="2670"/>
                  </a:lnTo>
                  <a:lnTo>
                    <a:pt x="257" y="2683"/>
                  </a:lnTo>
                  <a:lnTo>
                    <a:pt x="257" y="2698"/>
                  </a:lnTo>
                  <a:lnTo>
                    <a:pt x="257" y="2714"/>
                  </a:lnTo>
                  <a:lnTo>
                    <a:pt x="257" y="2731"/>
                  </a:lnTo>
                  <a:lnTo>
                    <a:pt x="260" y="2749"/>
                  </a:lnTo>
                  <a:lnTo>
                    <a:pt x="268" y="2765"/>
                  </a:lnTo>
                  <a:lnTo>
                    <a:pt x="288" y="2793"/>
                  </a:lnTo>
                  <a:lnTo>
                    <a:pt x="310" y="2817"/>
                  </a:lnTo>
                  <a:lnTo>
                    <a:pt x="335" y="2833"/>
                  </a:lnTo>
                  <a:lnTo>
                    <a:pt x="359" y="2842"/>
                  </a:lnTo>
                  <a:lnTo>
                    <a:pt x="379" y="2844"/>
                  </a:lnTo>
                  <a:lnTo>
                    <a:pt x="398" y="2841"/>
                  </a:lnTo>
                  <a:lnTo>
                    <a:pt x="418" y="2837"/>
                  </a:lnTo>
                  <a:lnTo>
                    <a:pt x="443" y="2837"/>
                  </a:lnTo>
                  <a:lnTo>
                    <a:pt x="469" y="2839"/>
                  </a:lnTo>
                  <a:lnTo>
                    <a:pt x="497" y="2841"/>
                  </a:lnTo>
                  <a:lnTo>
                    <a:pt x="519" y="2842"/>
                  </a:lnTo>
                  <a:lnTo>
                    <a:pt x="539" y="2839"/>
                  </a:lnTo>
                  <a:lnTo>
                    <a:pt x="559" y="2831"/>
                  </a:lnTo>
                  <a:lnTo>
                    <a:pt x="573" y="2820"/>
                  </a:lnTo>
                  <a:lnTo>
                    <a:pt x="590" y="2808"/>
                  </a:lnTo>
                  <a:lnTo>
                    <a:pt x="605" y="2797"/>
                  </a:lnTo>
                  <a:lnTo>
                    <a:pt x="619" y="2787"/>
                  </a:lnTo>
                  <a:lnTo>
                    <a:pt x="634" y="2782"/>
                  </a:lnTo>
                  <a:lnTo>
                    <a:pt x="645" y="2782"/>
                  </a:lnTo>
                  <a:lnTo>
                    <a:pt x="656" y="2789"/>
                  </a:lnTo>
                  <a:lnTo>
                    <a:pt x="665" y="2804"/>
                  </a:lnTo>
                  <a:lnTo>
                    <a:pt x="669" y="2811"/>
                  </a:lnTo>
                  <a:lnTo>
                    <a:pt x="674" y="2817"/>
                  </a:lnTo>
                  <a:lnTo>
                    <a:pt x="678" y="2822"/>
                  </a:lnTo>
                  <a:lnTo>
                    <a:pt x="696" y="2833"/>
                  </a:lnTo>
                  <a:lnTo>
                    <a:pt x="716" y="2839"/>
                  </a:lnTo>
                  <a:lnTo>
                    <a:pt x="740" y="2841"/>
                  </a:lnTo>
                  <a:lnTo>
                    <a:pt x="766" y="2841"/>
                  </a:lnTo>
                  <a:lnTo>
                    <a:pt x="797" y="2837"/>
                  </a:lnTo>
                  <a:lnTo>
                    <a:pt x="826" y="2837"/>
                  </a:lnTo>
                  <a:lnTo>
                    <a:pt x="868" y="2835"/>
                  </a:lnTo>
                  <a:lnTo>
                    <a:pt x="901" y="2833"/>
                  </a:lnTo>
                  <a:lnTo>
                    <a:pt x="938" y="2837"/>
                  </a:lnTo>
                  <a:lnTo>
                    <a:pt x="971" y="2842"/>
                  </a:lnTo>
                  <a:lnTo>
                    <a:pt x="1008" y="2855"/>
                  </a:lnTo>
                  <a:lnTo>
                    <a:pt x="1046" y="2874"/>
                  </a:lnTo>
                  <a:lnTo>
                    <a:pt x="1084" y="2897"/>
                  </a:lnTo>
                  <a:lnTo>
                    <a:pt x="1121" y="2923"/>
                  </a:lnTo>
                  <a:lnTo>
                    <a:pt x="1156" y="2947"/>
                  </a:lnTo>
                  <a:lnTo>
                    <a:pt x="1189" y="2969"/>
                  </a:lnTo>
                  <a:lnTo>
                    <a:pt x="1220" y="2987"/>
                  </a:lnTo>
                  <a:lnTo>
                    <a:pt x="1251" y="2998"/>
                  </a:lnTo>
                  <a:lnTo>
                    <a:pt x="1282" y="3002"/>
                  </a:lnTo>
                  <a:lnTo>
                    <a:pt x="1304" y="3006"/>
                  </a:lnTo>
                  <a:lnTo>
                    <a:pt x="1321" y="3015"/>
                  </a:lnTo>
                  <a:lnTo>
                    <a:pt x="1332" y="3028"/>
                  </a:lnTo>
                  <a:lnTo>
                    <a:pt x="1337" y="3046"/>
                  </a:lnTo>
                  <a:lnTo>
                    <a:pt x="1341" y="3068"/>
                  </a:lnTo>
                  <a:lnTo>
                    <a:pt x="1341" y="3090"/>
                  </a:lnTo>
                  <a:lnTo>
                    <a:pt x="1341" y="3116"/>
                  </a:lnTo>
                  <a:lnTo>
                    <a:pt x="1341" y="3141"/>
                  </a:lnTo>
                  <a:lnTo>
                    <a:pt x="1345" y="3163"/>
                  </a:lnTo>
                  <a:lnTo>
                    <a:pt x="1354" y="3180"/>
                  </a:lnTo>
                  <a:lnTo>
                    <a:pt x="1368" y="3193"/>
                  </a:lnTo>
                  <a:lnTo>
                    <a:pt x="1387" y="3204"/>
                  </a:lnTo>
                  <a:lnTo>
                    <a:pt x="1410" y="3211"/>
                  </a:lnTo>
                  <a:lnTo>
                    <a:pt x="1438" y="3218"/>
                  </a:lnTo>
                  <a:lnTo>
                    <a:pt x="1465" y="3226"/>
                  </a:lnTo>
                  <a:lnTo>
                    <a:pt x="1497" y="3235"/>
                  </a:lnTo>
                  <a:lnTo>
                    <a:pt x="1530" y="3244"/>
                  </a:lnTo>
                  <a:lnTo>
                    <a:pt x="1566" y="3257"/>
                  </a:lnTo>
                  <a:lnTo>
                    <a:pt x="1601" y="3264"/>
                  </a:lnTo>
                  <a:lnTo>
                    <a:pt x="1632" y="3273"/>
                  </a:lnTo>
                  <a:lnTo>
                    <a:pt x="1661" y="3281"/>
                  </a:lnTo>
                  <a:lnTo>
                    <a:pt x="1693" y="3294"/>
                  </a:lnTo>
                  <a:lnTo>
                    <a:pt x="1725" y="3308"/>
                  </a:lnTo>
                  <a:lnTo>
                    <a:pt x="1764" y="3330"/>
                  </a:lnTo>
                  <a:lnTo>
                    <a:pt x="1801" y="3354"/>
                  </a:lnTo>
                  <a:lnTo>
                    <a:pt x="1830" y="3376"/>
                  </a:lnTo>
                  <a:lnTo>
                    <a:pt x="1848" y="3396"/>
                  </a:lnTo>
                  <a:lnTo>
                    <a:pt x="1857" y="3416"/>
                  </a:lnTo>
                  <a:lnTo>
                    <a:pt x="1859" y="3438"/>
                  </a:lnTo>
                  <a:lnTo>
                    <a:pt x="1850" y="3464"/>
                  </a:lnTo>
                  <a:lnTo>
                    <a:pt x="1834" y="3492"/>
                  </a:lnTo>
                  <a:lnTo>
                    <a:pt x="1812" y="3523"/>
                  </a:lnTo>
                  <a:lnTo>
                    <a:pt x="1784" y="3559"/>
                  </a:lnTo>
                  <a:lnTo>
                    <a:pt x="1755" y="3598"/>
                  </a:lnTo>
                  <a:lnTo>
                    <a:pt x="1727" y="3640"/>
                  </a:lnTo>
                  <a:lnTo>
                    <a:pt x="1704" y="3682"/>
                  </a:lnTo>
                  <a:lnTo>
                    <a:pt x="1687" y="3726"/>
                  </a:lnTo>
                  <a:lnTo>
                    <a:pt x="1678" y="3770"/>
                  </a:lnTo>
                  <a:lnTo>
                    <a:pt x="1672" y="3814"/>
                  </a:lnTo>
                  <a:lnTo>
                    <a:pt x="1661" y="3855"/>
                  </a:lnTo>
                  <a:lnTo>
                    <a:pt x="1643" y="3891"/>
                  </a:lnTo>
                  <a:lnTo>
                    <a:pt x="1621" y="3924"/>
                  </a:lnTo>
                  <a:lnTo>
                    <a:pt x="1597" y="3952"/>
                  </a:lnTo>
                  <a:lnTo>
                    <a:pt x="1568" y="3970"/>
                  </a:lnTo>
                  <a:lnTo>
                    <a:pt x="1539" y="3979"/>
                  </a:lnTo>
                  <a:lnTo>
                    <a:pt x="1506" y="3989"/>
                  </a:lnTo>
                  <a:lnTo>
                    <a:pt x="1473" y="4003"/>
                  </a:lnTo>
                  <a:lnTo>
                    <a:pt x="1447" y="4022"/>
                  </a:lnTo>
                  <a:lnTo>
                    <a:pt x="1425" y="4044"/>
                  </a:lnTo>
                  <a:lnTo>
                    <a:pt x="1410" y="4067"/>
                  </a:lnTo>
                  <a:lnTo>
                    <a:pt x="1405" y="4093"/>
                  </a:lnTo>
                  <a:lnTo>
                    <a:pt x="1403" y="4106"/>
                  </a:lnTo>
                  <a:lnTo>
                    <a:pt x="1398" y="4117"/>
                  </a:lnTo>
                  <a:lnTo>
                    <a:pt x="1388" y="4124"/>
                  </a:lnTo>
                  <a:lnTo>
                    <a:pt x="1377" y="4132"/>
                  </a:lnTo>
                  <a:lnTo>
                    <a:pt x="1367" y="4139"/>
                  </a:lnTo>
                  <a:lnTo>
                    <a:pt x="1356" y="4150"/>
                  </a:lnTo>
                  <a:lnTo>
                    <a:pt x="1346" y="4165"/>
                  </a:lnTo>
                  <a:lnTo>
                    <a:pt x="1339" y="4185"/>
                  </a:lnTo>
                  <a:lnTo>
                    <a:pt x="1335" y="4211"/>
                  </a:lnTo>
                  <a:lnTo>
                    <a:pt x="1328" y="4255"/>
                  </a:lnTo>
                  <a:lnTo>
                    <a:pt x="1209" y="4200"/>
                  </a:lnTo>
                  <a:lnTo>
                    <a:pt x="1121" y="4152"/>
                  </a:lnTo>
                  <a:lnTo>
                    <a:pt x="1114" y="4148"/>
                  </a:lnTo>
                  <a:lnTo>
                    <a:pt x="1024" y="4093"/>
                  </a:lnTo>
                  <a:lnTo>
                    <a:pt x="938" y="4034"/>
                  </a:lnTo>
                  <a:lnTo>
                    <a:pt x="868" y="3983"/>
                  </a:lnTo>
                  <a:lnTo>
                    <a:pt x="766" y="3899"/>
                  </a:lnTo>
                  <a:lnTo>
                    <a:pt x="727" y="3864"/>
                  </a:lnTo>
                  <a:lnTo>
                    <a:pt x="678" y="3820"/>
                  </a:lnTo>
                  <a:lnTo>
                    <a:pt x="661" y="3803"/>
                  </a:lnTo>
                  <a:lnTo>
                    <a:pt x="638" y="3772"/>
                  </a:lnTo>
                  <a:lnTo>
                    <a:pt x="610" y="3743"/>
                  </a:lnTo>
                  <a:lnTo>
                    <a:pt x="581" y="3719"/>
                  </a:lnTo>
                  <a:lnTo>
                    <a:pt x="577" y="3714"/>
                  </a:lnTo>
                  <a:lnTo>
                    <a:pt x="497" y="3620"/>
                  </a:lnTo>
                  <a:lnTo>
                    <a:pt x="493" y="3616"/>
                  </a:lnTo>
                  <a:lnTo>
                    <a:pt x="493" y="3598"/>
                  </a:lnTo>
                  <a:lnTo>
                    <a:pt x="489" y="3580"/>
                  </a:lnTo>
                  <a:lnTo>
                    <a:pt x="475" y="3556"/>
                  </a:lnTo>
                  <a:lnTo>
                    <a:pt x="454" y="3532"/>
                  </a:lnTo>
                  <a:lnTo>
                    <a:pt x="431" y="3506"/>
                  </a:lnTo>
                  <a:lnTo>
                    <a:pt x="405" y="3479"/>
                  </a:lnTo>
                  <a:lnTo>
                    <a:pt x="381" y="3451"/>
                  </a:lnTo>
                  <a:lnTo>
                    <a:pt x="359" y="3426"/>
                  </a:lnTo>
                  <a:lnTo>
                    <a:pt x="350" y="3413"/>
                  </a:lnTo>
                  <a:lnTo>
                    <a:pt x="343" y="3400"/>
                  </a:lnTo>
                  <a:lnTo>
                    <a:pt x="334" y="3374"/>
                  </a:lnTo>
                  <a:lnTo>
                    <a:pt x="326" y="3347"/>
                  </a:lnTo>
                  <a:lnTo>
                    <a:pt x="321" y="3317"/>
                  </a:lnTo>
                  <a:lnTo>
                    <a:pt x="321" y="3288"/>
                  </a:lnTo>
                  <a:lnTo>
                    <a:pt x="323" y="3259"/>
                  </a:lnTo>
                  <a:lnTo>
                    <a:pt x="330" y="3235"/>
                  </a:lnTo>
                  <a:lnTo>
                    <a:pt x="343" y="3213"/>
                  </a:lnTo>
                  <a:lnTo>
                    <a:pt x="359" y="3198"/>
                  </a:lnTo>
                  <a:lnTo>
                    <a:pt x="365" y="3196"/>
                  </a:lnTo>
                  <a:lnTo>
                    <a:pt x="383" y="3184"/>
                  </a:lnTo>
                  <a:lnTo>
                    <a:pt x="396" y="3167"/>
                  </a:lnTo>
                  <a:lnTo>
                    <a:pt x="405" y="3149"/>
                  </a:lnTo>
                  <a:lnTo>
                    <a:pt x="410" y="3130"/>
                  </a:lnTo>
                  <a:lnTo>
                    <a:pt x="418" y="3112"/>
                  </a:lnTo>
                  <a:lnTo>
                    <a:pt x="425" y="3096"/>
                  </a:lnTo>
                  <a:lnTo>
                    <a:pt x="438" y="3081"/>
                  </a:lnTo>
                  <a:lnTo>
                    <a:pt x="456" y="3072"/>
                  </a:lnTo>
                  <a:lnTo>
                    <a:pt x="475" y="3064"/>
                  </a:lnTo>
                  <a:lnTo>
                    <a:pt x="484" y="3051"/>
                  </a:lnTo>
                  <a:lnTo>
                    <a:pt x="487" y="3037"/>
                  </a:lnTo>
                  <a:lnTo>
                    <a:pt x="486" y="3020"/>
                  </a:lnTo>
                  <a:lnTo>
                    <a:pt x="482" y="3002"/>
                  </a:lnTo>
                  <a:lnTo>
                    <a:pt x="473" y="2984"/>
                  </a:lnTo>
                  <a:lnTo>
                    <a:pt x="465" y="2965"/>
                  </a:lnTo>
                  <a:lnTo>
                    <a:pt x="456" y="2949"/>
                  </a:lnTo>
                  <a:lnTo>
                    <a:pt x="445" y="2938"/>
                  </a:lnTo>
                  <a:lnTo>
                    <a:pt x="429" y="2932"/>
                  </a:lnTo>
                  <a:lnTo>
                    <a:pt x="409" y="2929"/>
                  </a:lnTo>
                  <a:lnTo>
                    <a:pt x="385" y="2927"/>
                  </a:lnTo>
                  <a:lnTo>
                    <a:pt x="359" y="2927"/>
                  </a:lnTo>
                  <a:lnTo>
                    <a:pt x="337" y="2927"/>
                  </a:lnTo>
                  <a:lnTo>
                    <a:pt x="317" y="2925"/>
                  </a:lnTo>
                  <a:lnTo>
                    <a:pt x="299" y="2921"/>
                  </a:lnTo>
                  <a:lnTo>
                    <a:pt x="284" y="2916"/>
                  </a:lnTo>
                  <a:lnTo>
                    <a:pt x="273" y="2907"/>
                  </a:lnTo>
                  <a:lnTo>
                    <a:pt x="266" y="2890"/>
                  </a:lnTo>
                  <a:lnTo>
                    <a:pt x="260" y="2872"/>
                  </a:lnTo>
                  <a:lnTo>
                    <a:pt x="253" y="2852"/>
                  </a:lnTo>
                  <a:lnTo>
                    <a:pt x="246" y="2830"/>
                  </a:lnTo>
                  <a:lnTo>
                    <a:pt x="236" y="2806"/>
                  </a:lnTo>
                  <a:lnTo>
                    <a:pt x="225" y="2786"/>
                  </a:lnTo>
                  <a:lnTo>
                    <a:pt x="213" y="2767"/>
                  </a:lnTo>
                  <a:lnTo>
                    <a:pt x="196" y="2753"/>
                  </a:lnTo>
                  <a:lnTo>
                    <a:pt x="176" y="2743"/>
                  </a:lnTo>
                  <a:lnTo>
                    <a:pt x="150" y="2740"/>
                  </a:lnTo>
                  <a:lnTo>
                    <a:pt x="116" y="2734"/>
                  </a:lnTo>
                  <a:lnTo>
                    <a:pt x="84" y="2723"/>
                  </a:lnTo>
                  <a:lnTo>
                    <a:pt x="53" y="2709"/>
                  </a:lnTo>
                  <a:lnTo>
                    <a:pt x="46" y="2668"/>
                  </a:lnTo>
                  <a:lnTo>
                    <a:pt x="26" y="2558"/>
                  </a:lnTo>
                  <a:lnTo>
                    <a:pt x="20" y="2516"/>
                  </a:lnTo>
                  <a:lnTo>
                    <a:pt x="37" y="2499"/>
                  </a:lnTo>
                  <a:lnTo>
                    <a:pt x="55" y="2483"/>
                  </a:lnTo>
                  <a:lnTo>
                    <a:pt x="75" y="2466"/>
                  </a:lnTo>
                  <a:lnTo>
                    <a:pt x="95" y="2450"/>
                  </a:lnTo>
                  <a:lnTo>
                    <a:pt x="114" y="2435"/>
                  </a:lnTo>
                  <a:lnTo>
                    <a:pt x="134" y="2422"/>
                  </a:lnTo>
                  <a:lnTo>
                    <a:pt x="150" y="2411"/>
                  </a:lnTo>
                  <a:lnTo>
                    <a:pt x="165" y="2406"/>
                  </a:lnTo>
                  <a:lnTo>
                    <a:pt x="176" y="2406"/>
                  </a:lnTo>
                  <a:close/>
                  <a:moveTo>
                    <a:pt x="324" y="2389"/>
                  </a:moveTo>
                  <a:lnTo>
                    <a:pt x="343" y="2389"/>
                  </a:lnTo>
                  <a:lnTo>
                    <a:pt x="352" y="2389"/>
                  </a:lnTo>
                  <a:lnTo>
                    <a:pt x="359" y="2391"/>
                  </a:lnTo>
                  <a:lnTo>
                    <a:pt x="377" y="2397"/>
                  </a:lnTo>
                  <a:lnTo>
                    <a:pt x="390" y="2406"/>
                  </a:lnTo>
                  <a:lnTo>
                    <a:pt x="401" y="2415"/>
                  </a:lnTo>
                  <a:lnTo>
                    <a:pt x="409" y="2426"/>
                  </a:lnTo>
                  <a:lnTo>
                    <a:pt x="410" y="2437"/>
                  </a:lnTo>
                  <a:lnTo>
                    <a:pt x="407" y="2444"/>
                  </a:lnTo>
                  <a:lnTo>
                    <a:pt x="396" y="2450"/>
                  </a:lnTo>
                  <a:lnTo>
                    <a:pt x="379" y="2450"/>
                  </a:lnTo>
                  <a:lnTo>
                    <a:pt x="370" y="2450"/>
                  </a:lnTo>
                  <a:lnTo>
                    <a:pt x="359" y="2446"/>
                  </a:lnTo>
                  <a:lnTo>
                    <a:pt x="343" y="2439"/>
                  </a:lnTo>
                  <a:lnTo>
                    <a:pt x="328" y="2430"/>
                  </a:lnTo>
                  <a:lnTo>
                    <a:pt x="317" y="2421"/>
                  </a:lnTo>
                  <a:lnTo>
                    <a:pt x="312" y="2410"/>
                  </a:lnTo>
                  <a:lnTo>
                    <a:pt x="310" y="2400"/>
                  </a:lnTo>
                  <a:lnTo>
                    <a:pt x="313" y="2393"/>
                  </a:lnTo>
                  <a:lnTo>
                    <a:pt x="324" y="2389"/>
                  </a:lnTo>
                  <a:close/>
                  <a:moveTo>
                    <a:pt x="460" y="2300"/>
                  </a:moveTo>
                  <a:lnTo>
                    <a:pt x="478" y="2303"/>
                  </a:lnTo>
                  <a:lnTo>
                    <a:pt x="497" y="2311"/>
                  </a:lnTo>
                  <a:lnTo>
                    <a:pt x="511" y="2320"/>
                  </a:lnTo>
                  <a:lnTo>
                    <a:pt x="526" y="2331"/>
                  </a:lnTo>
                  <a:lnTo>
                    <a:pt x="537" y="2344"/>
                  </a:lnTo>
                  <a:lnTo>
                    <a:pt x="546" y="2356"/>
                  </a:lnTo>
                  <a:lnTo>
                    <a:pt x="551" y="2367"/>
                  </a:lnTo>
                  <a:lnTo>
                    <a:pt x="555" y="2377"/>
                  </a:lnTo>
                  <a:lnTo>
                    <a:pt x="553" y="2382"/>
                  </a:lnTo>
                  <a:lnTo>
                    <a:pt x="548" y="2382"/>
                  </a:lnTo>
                  <a:lnTo>
                    <a:pt x="537" y="2378"/>
                  </a:lnTo>
                  <a:lnTo>
                    <a:pt x="522" y="2371"/>
                  </a:lnTo>
                  <a:lnTo>
                    <a:pt x="509" y="2369"/>
                  </a:lnTo>
                  <a:lnTo>
                    <a:pt x="497" y="2369"/>
                  </a:lnTo>
                  <a:lnTo>
                    <a:pt x="478" y="2375"/>
                  </a:lnTo>
                  <a:lnTo>
                    <a:pt x="462" y="2380"/>
                  </a:lnTo>
                  <a:lnTo>
                    <a:pt x="447" y="2382"/>
                  </a:lnTo>
                  <a:lnTo>
                    <a:pt x="432" y="2378"/>
                  </a:lnTo>
                  <a:lnTo>
                    <a:pt x="420" y="2367"/>
                  </a:lnTo>
                  <a:lnTo>
                    <a:pt x="414" y="2353"/>
                  </a:lnTo>
                  <a:lnTo>
                    <a:pt x="416" y="2336"/>
                  </a:lnTo>
                  <a:lnTo>
                    <a:pt x="423" y="2320"/>
                  </a:lnTo>
                  <a:lnTo>
                    <a:pt x="438" y="2309"/>
                  </a:lnTo>
                  <a:lnTo>
                    <a:pt x="460" y="2300"/>
                  </a:lnTo>
                  <a:close/>
                  <a:moveTo>
                    <a:pt x="2418" y="2155"/>
                  </a:moveTo>
                  <a:lnTo>
                    <a:pt x="2423" y="2157"/>
                  </a:lnTo>
                  <a:lnTo>
                    <a:pt x="2427" y="2160"/>
                  </a:lnTo>
                  <a:lnTo>
                    <a:pt x="2431" y="2164"/>
                  </a:lnTo>
                  <a:lnTo>
                    <a:pt x="2431" y="2169"/>
                  </a:lnTo>
                  <a:lnTo>
                    <a:pt x="2431" y="2177"/>
                  </a:lnTo>
                  <a:lnTo>
                    <a:pt x="2429" y="2184"/>
                  </a:lnTo>
                  <a:lnTo>
                    <a:pt x="2425" y="2191"/>
                  </a:lnTo>
                  <a:lnTo>
                    <a:pt x="2421" y="2197"/>
                  </a:lnTo>
                  <a:lnTo>
                    <a:pt x="2416" y="2201"/>
                  </a:lnTo>
                  <a:lnTo>
                    <a:pt x="2410" y="2204"/>
                  </a:lnTo>
                  <a:lnTo>
                    <a:pt x="2407" y="2204"/>
                  </a:lnTo>
                  <a:lnTo>
                    <a:pt x="2401" y="2202"/>
                  </a:lnTo>
                  <a:lnTo>
                    <a:pt x="2396" y="2197"/>
                  </a:lnTo>
                  <a:lnTo>
                    <a:pt x="2387" y="2184"/>
                  </a:lnTo>
                  <a:lnTo>
                    <a:pt x="2385" y="2173"/>
                  </a:lnTo>
                  <a:lnTo>
                    <a:pt x="2390" y="2166"/>
                  </a:lnTo>
                  <a:lnTo>
                    <a:pt x="2401" y="2160"/>
                  </a:lnTo>
                  <a:lnTo>
                    <a:pt x="2407" y="2157"/>
                  </a:lnTo>
                  <a:lnTo>
                    <a:pt x="2410" y="2157"/>
                  </a:lnTo>
                  <a:lnTo>
                    <a:pt x="2418" y="2155"/>
                  </a:lnTo>
                  <a:close/>
                  <a:moveTo>
                    <a:pt x="2354" y="2041"/>
                  </a:moveTo>
                  <a:lnTo>
                    <a:pt x="2359" y="2043"/>
                  </a:lnTo>
                  <a:lnTo>
                    <a:pt x="2363" y="2045"/>
                  </a:lnTo>
                  <a:lnTo>
                    <a:pt x="2367" y="2050"/>
                  </a:lnTo>
                  <a:lnTo>
                    <a:pt x="2368" y="2056"/>
                  </a:lnTo>
                  <a:lnTo>
                    <a:pt x="2368" y="2063"/>
                  </a:lnTo>
                  <a:lnTo>
                    <a:pt x="2365" y="2074"/>
                  </a:lnTo>
                  <a:lnTo>
                    <a:pt x="2357" y="2083"/>
                  </a:lnTo>
                  <a:lnTo>
                    <a:pt x="2350" y="2089"/>
                  </a:lnTo>
                  <a:lnTo>
                    <a:pt x="2343" y="2091"/>
                  </a:lnTo>
                  <a:lnTo>
                    <a:pt x="2334" y="2083"/>
                  </a:lnTo>
                  <a:lnTo>
                    <a:pt x="2324" y="2070"/>
                  </a:lnTo>
                  <a:lnTo>
                    <a:pt x="2323" y="2059"/>
                  </a:lnTo>
                  <a:lnTo>
                    <a:pt x="2326" y="2052"/>
                  </a:lnTo>
                  <a:lnTo>
                    <a:pt x="2339" y="2046"/>
                  </a:lnTo>
                  <a:lnTo>
                    <a:pt x="2346" y="2043"/>
                  </a:lnTo>
                  <a:lnTo>
                    <a:pt x="2354" y="2041"/>
                  </a:lnTo>
                  <a:close/>
                  <a:moveTo>
                    <a:pt x="2453" y="2017"/>
                  </a:moveTo>
                  <a:lnTo>
                    <a:pt x="2460" y="2017"/>
                  </a:lnTo>
                  <a:lnTo>
                    <a:pt x="2464" y="2019"/>
                  </a:lnTo>
                  <a:lnTo>
                    <a:pt x="2467" y="2024"/>
                  </a:lnTo>
                  <a:lnTo>
                    <a:pt x="2469" y="2030"/>
                  </a:lnTo>
                  <a:lnTo>
                    <a:pt x="2469" y="2037"/>
                  </a:lnTo>
                  <a:lnTo>
                    <a:pt x="2467" y="2045"/>
                  </a:lnTo>
                  <a:lnTo>
                    <a:pt x="2464" y="2050"/>
                  </a:lnTo>
                  <a:lnTo>
                    <a:pt x="2460" y="2056"/>
                  </a:lnTo>
                  <a:lnTo>
                    <a:pt x="2456" y="2061"/>
                  </a:lnTo>
                  <a:lnTo>
                    <a:pt x="2451" y="2065"/>
                  </a:lnTo>
                  <a:lnTo>
                    <a:pt x="2445" y="2065"/>
                  </a:lnTo>
                  <a:lnTo>
                    <a:pt x="2442" y="2065"/>
                  </a:lnTo>
                  <a:lnTo>
                    <a:pt x="2438" y="2061"/>
                  </a:lnTo>
                  <a:lnTo>
                    <a:pt x="2434" y="2057"/>
                  </a:lnTo>
                  <a:lnTo>
                    <a:pt x="2425" y="2045"/>
                  </a:lnTo>
                  <a:lnTo>
                    <a:pt x="2423" y="2034"/>
                  </a:lnTo>
                  <a:lnTo>
                    <a:pt x="2429" y="2026"/>
                  </a:lnTo>
                  <a:lnTo>
                    <a:pt x="2440" y="2021"/>
                  </a:lnTo>
                  <a:lnTo>
                    <a:pt x="2445" y="2017"/>
                  </a:lnTo>
                  <a:lnTo>
                    <a:pt x="2453" y="2017"/>
                  </a:lnTo>
                  <a:close/>
                  <a:moveTo>
                    <a:pt x="868" y="1595"/>
                  </a:moveTo>
                  <a:lnTo>
                    <a:pt x="879" y="1597"/>
                  </a:lnTo>
                  <a:lnTo>
                    <a:pt x="888" y="1605"/>
                  </a:lnTo>
                  <a:lnTo>
                    <a:pt x="894" y="1614"/>
                  </a:lnTo>
                  <a:lnTo>
                    <a:pt x="896" y="1627"/>
                  </a:lnTo>
                  <a:lnTo>
                    <a:pt x="892" y="1636"/>
                  </a:lnTo>
                  <a:lnTo>
                    <a:pt x="887" y="1643"/>
                  </a:lnTo>
                  <a:lnTo>
                    <a:pt x="876" y="1647"/>
                  </a:lnTo>
                  <a:lnTo>
                    <a:pt x="868" y="1647"/>
                  </a:lnTo>
                  <a:lnTo>
                    <a:pt x="856" y="1641"/>
                  </a:lnTo>
                  <a:lnTo>
                    <a:pt x="846" y="1632"/>
                  </a:lnTo>
                  <a:lnTo>
                    <a:pt x="841" y="1621"/>
                  </a:lnTo>
                  <a:lnTo>
                    <a:pt x="841" y="1610"/>
                  </a:lnTo>
                  <a:lnTo>
                    <a:pt x="848" y="1601"/>
                  </a:lnTo>
                  <a:lnTo>
                    <a:pt x="861" y="1595"/>
                  </a:lnTo>
                  <a:lnTo>
                    <a:pt x="868" y="1595"/>
                  </a:lnTo>
                  <a:close/>
                  <a:moveTo>
                    <a:pt x="938" y="1551"/>
                  </a:moveTo>
                  <a:lnTo>
                    <a:pt x="953" y="1553"/>
                  </a:lnTo>
                  <a:lnTo>
                    <a:pt x="964" y="1560"/>
                  </a:lnTo>
                  <a:lnTo>
                    <a:pt x="971" y="1571"/>
                  </a:lnTo>
                  <a:lnTo>
                    <a:pt x="975" y="1584"/>
                  </a:lnTo>
                  <a:lnTo>
                    <a:pt x="975" y="1597"/>
                  </a:lnTo>
                  <a:lnTo>
                    <a:pt x="969" y="1610"/>
                  </a:lnTo>
                  <a:lnTo>
                    <a:pt x="960" y="1617"/>
                  </a:lnTo>
                  <a:lnTo>
                    <a:pt x="947" y="1621"/>
                  </a:lnTo>
                  <a:lnTo>
                    <a:pt x="938" y="1619"/>
                  </a:lnTo>
                  <a:lnTo>
                    <a:pt x="923" y="1614"/>
                  </a:lnTo>
                  <a:lnTo>
                    <a:pt x="910" y="1605"/>
                  </a:lnTo>
                  <a:lnTo>
                    <a:pt x="903" y="1592"/>
                  </a:lnTo>
                  <a:lnTo>
                    <a:pt x="901" y="1579"/>
                  </a:lnTo>
                  <a:lnTo>
                    <a:pt x="903" y="1568"/>
                  </a:lnTo>
                  <a:lnTo>
                    <a:pt x="912" y="1559"/>
                  </a:lnTo>
                  <a:lnTo>
                    <a:pt x="927" y="1553"/>
                  </a:lnTo>
                  <a:lnTo>
                    <a:pt x="932" y="1551"/>
                  </a:lnTo>
                  <a:lnTo>
                    <a:pt x="938" y="1551"/>
                  </a:lnTo>
                  <a:close/>
                  <a:moveTo>
                    <a:pt x="1110" y="1329"/>
                  </a:moveTo>
                  <a:lnTo>
                    <a:pt x="1121" y="1329"/>
                  </a:lnTo>
                  <a:lnTo>
                    <a:pt x="1127" y="1331"/>
                  </a:lnTo>
                  <a:lnTo>
                    <a:pt x="1132" y="1331"/>
                  </a:lnTo>
                  <a:lnTo>
                    <a:pt x="1161" y="1333"/>
                  </a:lnTo>
                  <a:lnTo>
                    <a:pt x="1183" y="1340"/>
                  </a:lnTo>
                  <a:lnTo>
                    <a:pt x="1202" y="1351"/>
                  </a:lnTo>
                  <a:lnTo>
                    <a:pt x="1214" y="1366"/>
                  </a:lnTo>
                  <a:lnTo>
                    <a:pt x="1225" y="1384"/>
                  </a:lnTo>
                  <a:lnTo>
                    <a:pt x="1235" y="1403"/>
                  </a:lnTo>
                  <a:lnTo>
                    <a:pt x="1244" y="1423"/>
                  </a:lnTo>
                  <a:lnTo>
                    <a:pt x="1253" y="1443"/>
                  </a:lnTo>
                  <a:lnTo>
                    <a:pt x="1260" y="1463"/>
                  </a:lnTo>
                  <a:lnTo>
                    <a:pt x="1262" y="1482"/>
                  </a:lnTo>
                  <a:lnTo>
                    <a:pt x="1262" y="1498"/>
                  </a:lnTo>
                  <a:lnTo>
                    <a:pt x="1255" y="1511"/>
                  </a:lnTo>
                  <a:lnTo>
                    <a:pt x="1246" y="1520"/>
                  </a:lnTo>
                  <a:lnTo>
                    <a:pt x="1229" y="1524"/>
                  </a:lnTo>
                  <a:lnTo>
                    <a:pt x="1207" y="1522"/>
                  </a:lnTo>
                  <a:lnTo>
                    <a:pt x="1180" y="1513"/>
                  </a:lnTo>
                  <a:lnTo>
                    <a:pt x="1149" y="1498"/>
                  </a:lnTo>
                  <a:lnTo>
                    <a:pt x="1121" y="1487"/>
                  </a:lnTo>
                  <a:lnTo>
                    <a:pt x="1103" y="1478"/>
                  </a:lnTo>
                  <a:lnTo>
                    <a:pt x="1090" y="1469"/>
                  </a:lnTo>
                  <a:lnTo>
                    <a:pt x="1081" y="1458"/>
                  </a:lnTo>
                  <a:lnTo>
                    <a:pt x="1077" y="1443"/>
                  </a:lnTo>
                  <a:lnTo>
                    <a:pt x="1079" y="1423"/>
                  </a:lnTo>
                  <a:lnTo>
                    <a:pt x="1088" y="1399"/>
                  </a:lnTo>
                  <a:lnTo>
                    <a:pt x="1097" y="1377"/>
                  </a:lnTo>
                  <a:lnTo>
                    <a:pt x="1101" y="1359"/>
                  </a:lnTo>
                  <a:lnTo>
                    <a:pt x="1103" y="1346"/>
                  </a:lnTo>
                  <a:lnTo>
                    <a:pt x="1103" y="1337"/>
                  </a:lnTo>
                  <a:lnTo>
                    <a:pt x="1103" y="1333"/>
                  </a:lnTo>
                  <a:lnTo>
                    <a:pt x="1105" y="1329"/>
                  </a:lnTo>
                  <a:lnTo>
                    <a:pt x="1110" y="1329"/>
                  </a:lnTo>
                  <a:close/>
                  <a:moveTo>
                    <a:pt x="3028" y="1230"/>
                  </a:moveTo>
                  <a:lnTo>
                    <a:pt x="3033" y="1230"/>
                  </a:lnTo>
                  <a:lnTo>
                    <a:pt x="3039" y="1234"/>
                  </a:lnTo>
                  <a:lnTo>
                    <a:pt x="3042" y="1238"/>
                  </a:lnTo>
                  <a:lnTo>
                    <a:pt x="3044" y="1243"/>
                  </a:lnTo>
                  <a:lnTo>
                    <a:pt x="3042" y="1251"/>
                  </a:lnTo>
                  <a:lnTo>
                    <a:pt x="3041" y="1258"/>
                  </a:lnTo>
                  <a:lnTo>
                    <a:pt x="3039" y="1263"/>
                  </a:lnTo>
                  <a:lnTo>
                    <a:pt x="3035" y="1271"/>
                  </a:lnTo>
                  <a:lnTo>
                    <a:pt x="3031" y="1274"/>
                  </a:lnTo>
                  <a:lnTo>
                    <a:pt x="3026" y="1278"/>
                  </a:lnTo>
                  <a:lnTo>
                    <a:pt x="3020" y="1278"/>
                  </a:lnTo>
                  <a:lnTo>
                    <a:pt x="3017" y="1278"/>
                  </a:lnTo>
                  <a:lnTo>
                    <a:pt x="3013" y="1276"/>
                  </a:lnTo>
                  <a:lnTo>
                    <a:pt x="3008" y="1271"/>
                  </a:lnTo>
                  <a:lnTo>
                    <a:pt x="3000" y="1258"/>
                  </a:lnTo>
                  <a:lnTo>
                    <a:pt x="2998" y="1247"/>
                  </a:lnTo>
                  <a:lnTo>
                    <a:pt x="3002" y="1240"/>
                  </a:lnTo>
                  <a:lnTo>
                    <a:pt x="3015" y="1234"/>
                  </a:lnTo>
                  <a:lnTo>
                    <a:pt x="3020" y="1232"/>
                  </a:lnTo>
                  <a:lnTo>
                    <a:pt x="3028" y="1230"/>
                  </a:lnTo>
                  <a:close/>
                  <a:moveTo>
                    <a:pt x="2702" y="1120"/>
                  </a:moveTo>
                  <a:lnTo>
                    <a:pt x="2709" y="1122"/>
                  </a:lnTo>
                  <a:lnTo>
                    <a:pt x="2726" y="1124"/>
                  </a:lnTo>
                  <a:lnTo>
                    <a:pt x="2736" y="1133"/>
                  </a:lnTo>
                  <a:lnTo>
                    <a:pt x="2744" y="1146"/>
                  </a:lnTo>
                  <a:lnTo>
                    <a:pt x="2749" y="1164"/>
                  </a:lnTo>
                  <a:lnTo>
                    <a:pt x="2751" y="1186"/>
                  </a:lnTo>
                  <a:lnTo>
                    <a:pt x="2751" y="1208"/>
                  </a:lnTo>
                  <a:lnTo>
                    <a:pt x="2747" y="1232"/>
                  </a:lnTo>
                  <a:lnTo>
                    <a:pt x="2742" y="1254"/>
                  </a:lnTo>
                  <a:lnTo>
                    <a:pt x="2735" y="1276"/>
                  </a:lnTo>
                  <a:lnTo>
                    <a:pt x="2726" y="1291"/>
                  </a:lnTo>
                  <a:lnTo>
                    <a:pt x="2715" y="1302"/>
                  </a:lnTo>
                  <a:lnTo>
                    <a:pt x="2702" y="1309"/>
                  </a:lnTo>
                  <a:lnTo>
                    <a:pt x="2685" y="1311"/>
                  </a:lnTo>
                  <a:lnTo>
                    <a:pt x="2669" y="1306"/>
                  </a:lnTo>
                  <a:lnTo>
                    <a:pt x="2658" y="1295"/>
                  </a:lnTo>
                  <a:lnTo>
                    <a:pt x="2650" y="1278"/>
                  </a:lnTo>
                  <a:lnTo>
                    <a:pt x="2652" y="1256"/>
                  </a:lnTo>
                  <a:lnTo>
                    <a:pt x="2654" y="1240"/>
                  </a:lnTo>
                  <a:lnTo>
                    <a:pt x="2654" y="1221"/>
                  </a:lnTo>
                  <a:lnTo>
                    <a:pt x="2654" y="1201"/>
                  </a:lnTo>
                  <a:lnTo>
                    <a:pt x="2652" y="1183"/>
                  </a:lnTo>
                  <a:lnTo>
                    <a:pt x="2652" y="1166"/>
                  </a:lnTo>
                  <a:lnTo>
                    <a:pt x="2654" y="1150"/>
                  </a:lnTo>
                  <a:lnTo>
                    <a:pt x="2658" y="1137"/>
                  </a:lnTo>
                  <a:lnTo>
                    <a:pt x="2667" y="1128"/>
                  </a:lnTo>
                  <a:lnTo>
                    <a:pt x="2682" y="1122"/>
                  </a:lnTo>
                  <a:lnTo>
                    <a:pt x="2702" y="1120"/>
                  </a:lnTo>
                  <a:close/>
                  <a:moveTo>
                    <a:pt x="2991" y="1040"/>
                  </a:moveTo>
                  <a:lnTo>
                    <a:pt x="2997" y="1041"/>
                  </a:lnTo>
                  <a:lnTo>
                    <a:pt x="3002" y="1043"/>
                  </a:lnTo>
                  <a:lnTo>
                    <a:pt x="3006" y="1049"/>
                  </a:lnTo>
                  <a:lnTo>
                    <a:pt x="3006" y="1054"/>
                  </a:lnTo>
                  <a:lnTo>
                    <a:pt x="3006" y="1062"/>
                  </a:lnTo>
                  <a:lnTo>
                    <a:pt x="3004" y="1067"/>
                  </a:lnTo>
                  <a:lnTo>
                    <a:pt x="3002" y="1074"/>
                  </a:lnTo>
                  <a:lnTo>
                    <a:pt x="2998" y="1080"/>
                  </a:lnTo>
                  <a:lnTo>
                    <a:pt x="2993" y="1086"/>
                  </a:lnTo>
                  <a:lnTo>
                    <a:pt x="2989" y="1087"/>
                  </a:lnTo>
                  <a:lnTo>
                    <a:pt x="2984" y="1089"/>
                  </a:lnTo>
                  <a:lnTo>
                    <a:pt x="2980" y="1089"/>
                  </a:lnTo>
                  <a:lnTo>
                    <a:pt x="2975" y="1086"/>
                  </a:lnTo>
                  <a:lnTo>
                    <a:pt x="2971" y="1082"/>
                  </a:lnTo>
                  <a:lnTo>
                    <a:pt x="2964" y="1069"/>
                  </a:lnTo>
                  <a:lnTo>
                    <a:pt x="2960" y="1058"/>
                  </a:lnTo>
                  <a:lnTo>
                    <a:pt x="2965" y="1051"/>
                  </a:lnTo>
                  <a:lnTo>
                    <a:pt x="2976" y="1045"/>
                  </a:lnTo>
                  <a:lnTo>
                    <a:pt x="2984" y="1041"/>
                  </a:lnTo>
                  <a:lnTo>
                    <a:pt x="2991" y="1040"/>
                  </a:lnTo>
                  <a:close/>
                  <a:moveTo>
                    <a:pt x="2854" y="986"/>
                  </a:moveTo>
                  <a:lnTo>
                    <a:pt x="2878" y="990"/>
                  </a:lnTo>
                  <a:lnTo>
                    <a:pt x="2898" y="999"/>
                  </a:lnTo>
                  <a:lnTo>
                    <a:pt x="2910" y="1014"/>
                  </a:lnTo>
                  <a:lnTo>
                    <a:pt x="2921" y="1034"/>
                  </a:lnTo>
                  <a:lnTo>
                    <a:pt x="2927" y="1054"/>
                  </a:lnTo>
                  <a:lnTo>
                    <a:pt x="2931" y="1076"/>
                  </a:lnTo>
                  <a:lnTo>
                    <a:pt x="2932" y="1098"/>
                  </a:lnTo>
                  <a:lnTo>
                    <a:pt x="2931" y="1119"/>
                  </a:lnTo>
                  <a:lnTo>
                    <a:pt x="2927" y="1135"/>
                  </a:lnTo>
                  <a:lnTo>
                    <a:pt x="2925" y="1148"/>
                  </a:lnTo>
                  <a:lnTo>
                    <a:pt x="2927" y="1164"/>
                  </a:lnTo>
                  <a:lnTo>
                    <a:pt x="2932" y="1183"/>
                  </a:lnTo>
                  <a:lnTo>
                    <a:pt x="2938" y="1203"/>
                  </a:lnTo>
                  <a:lnTo>
                    <a:pt x="2943" y="1223"/>
                  </a:lnTo>
                  <a:lnTo>
                    <a:pt x="2949" y="1245"/>
                  </a:lnTo>
                  <a:lnTo>
                    <a:pt x="2954" y="1263"/>
                  </a:lnTo>
                  <a:lnTo>
                    <a:pt x="2956" y="1282"/>
                  </a:lnTo>
                  <a:lnTo>
                    <a:pt x="2954" y="1298"/>
                  </a:lnTo>
                  <a:lnTo>
                    <a:pt x="2949" y="1309"/>
                  </a:lnTo>
                  <a:lnTo>
                    <a:pt x="2938" y="1318"/>
                  </a:lnTo>
                  <a:lnTo>
                    <a:pt x="2920" y="1320"/>
                  </a:lnTo>
                  <a:lnTo>
                    <a:pt x="2887" y="1326"/>
                  </a:lnTo>
                  <a:lnTo>
                    <a:pt x="2854" y="1337"/>
                  </a:lnTo>
                  <a:lnTo>
                    <a:pt x="2834" y="1346"/>
                  </a:lnTo>
                  <a:lnTo>
                    <a:pt x="2815" y="1355"/>
                  </a:lnTo>
                  <a:lnTo>
                    <a:pt x="2799" y="1361"/>
                  </a:lnTo>
                  <a:lnTo>
                    <a:pt x="2786" y="1362"/>
                  </a:lnTo>
                  <a:lnTo>
                    <a:pt x="2775" y="1359"/>
                  </a:lnTo>
                  <a:lnTo>
                    <a:pt x="2766" y="1348"/>
                  </a:lnTo>
                  <a:lnTo>
                    <a:pt x="2760" y="1328"/>
                  </a:lnTo>
                  <a:lnTo>
                    <a:pt x="2757" y="1300"/>
                  </a:lnTo>
                  <a:lnTo>
                    <a:pt x="2753" y="1280"/>
                  </a:lnTo>
                  <a:lnTo>
                    <a:pt x="2753" y="1265"/>
                  </a:lnTo>
                  <a:lnTo>
                    <a:pt x="2757" y="1254"/>
                  </a:lnTo>
                  <a:lnTo>
                    <a:pt x="2762" y="1245"/>
                  </a:lnTo>
                  <a:lnTo>
                    <a:pt x="2775" y="1238"/>
                  </a:lnTo>
                  <a:lnTo>
                    <a:pt x="2793" y="1229"/>
                  </a:lnTo>
                  <a:lnTo>
                    <a:pt x="2819" y="1218"/>
                  </a:lnTo>
                  <a:lnTo>
                    <a:pt x="2832" y="1208"/>
                  </a:lnTo>
                  <a:lnTo>
                    <a:pt x="2841" y="1192"/>
                  </a:lnTo>
                  <a:lnTo>
                    <a:pt x="2846" y="1174"/>
                  </a:lnTo>
                  <a:lnTo>
                    <a:pt x="2846" y="1152"/>
                  </a:lnTo>
                  <a:lnTo>
                    <a:pt x="2845" y="1126"/>
                  </a:lnTo>
                  <a:lnTo>
                    <a:pt x="2841" y="1102"/>
                  </a:lnTo>
                  <a:lnTo>
                    <a:pt x="2835" y="1076"/>
                  </a:lnTo>
                  <a:lnTo>
                    <a:pt x="2832" y="1052"/>
                  </a:lnTo>
                  <a:lnTo>
                    <a:pt x="2828" y="1030"/>
                  </a:lnTo>
                  <a:lnTo>
                    <a:pt x="2826" y="1012"/>
                  </a:lnTo>
                  <a:lnTo>
                    <a:pt x="2828" y="999"/>
                  </a:lnTo>
                  <a:lnTo>
                    <a:pt x="2834" y="990"/>
                  </a:lnTo>
                  <a:lnTo>
                    <a:pt x="2843" y="988"/>
                  </a:lnTo>
                  <a:lnTo>
                    <a:pt x="2854" y="986"/>
                  </a:lnTo>
                  <a:close/>
                  <a:moveTo>
                    <a:pt x="535" y="774"/>
                  </a:moveTo>
                  <a:lnTo>
                    <a:pt x="572" y="781"/>
                  </a:lnTo>
                  <a:lnTo>
                    <a:pt x="608" y="794"/>
                  </a:lnTo>
                  <a:lnTo>
                    <a:pt x="645" y="812"/>
                  </a:lnTo>
                  <a:lnTo>
                    <a:pt x="678" y="834"/>
                  </a:lnTo>
                  <a:lnTo>
                    <a:pt x="703" y="853"/>
                  </a:lnTo>
                  <a:lnTo>
                    <a:pt x="724" y="873"/>
                  </a:lnTo>
                  <a:lnTo>
                    <a:pt x="736" y="891"/>
                  </a:lnTo>
                  <a:lnTo>
                    <a:pt x="740" y="908"/>
                  </a:lnTo>
                  <a:lnTo>
                    <a:pt x="744" y="933"/>
                  </a:lnTo>
                  <a:lnTo>
                    <a:pt x="751" y="952"/>
                  </a:lnTo>
                  <a:lnTo>
                    <a:pt x="766" y="966"/>
                  </a:lnTo>
                  <a:lnTo>
                    <a:pt x="780" y="972"/>
                  </a:lnTo>
                  <a:lnTo>
                    <a:pt x="799" y="972"/>
                  </a:lnTo>
                  <a:lnTo>
                    <a:pt x="821" y="968"/>
                  </a:lnTo>
                  <a:lnTo>
                    <a:pt x="835" y="961"/>
                  </a:lnTo>
                  <a:lnTo>
                    <a:pt x="845" y="952"/>
                  </a:lnTo>
                  <a:lnTo>
                    <a:pt x="848" y="941"/>
                  </a:lnTo>
                  <a:lnTo>
                    <a:pt x="852" y="930"/>
                  </a:lnTo>
                  <a:lnTo>
                    <a:pt x="854" y="920"/>
                  </a:lnTo>
                  <a:lnTo>
                    <a:pt x="859" y="911"/>
                  </a:lnTo>
                  <a:lnTo>
                    <a:pt x="868" y="906"/>
                  </a:lnTo>
                  <a:lnTo>
                    <a:pt x="874" y="904"/>
                  </a:lnTo>
                  <a:lnTo>
                    <a:pt x="879" y="902"/>
                  </a:lnTo>
                  <a:lnTo>
                    <a:pt x="887" y="902"/>
                  </a:lnTo>
                  <a:lnTo>
                    <a:pt x="896" y="904"/>
                  </a:lnTo>
                  <a:lnTo>
                    <a:pt x="912" y="908"/>
                  </a:lnTo>
                  <a:lnTo>
                    <a:pt x="927" y="917"/>
                  </a:lnTo>
                  <a:lnTo>
                    <a:pt x="938" y="931"/>
                  </a:lnTo>
                  <a:lnTo>
                    <a:pt x="949" y="953"/>
                  </a:lnTo>
                  <a:lnTo>
                    <a:pt x="958" y="981"/>
                  </a:lnTo>
                  <a:lnTo>
                    <a:pt x="965" y="1008"/>
                  </a:lnTo>
                  <a:lnTo>
                    <a:pt x="975" y="1036"/>
                  </a:lnTo>
                  <a:lnTo>
                    <a:pt x="984" y="1062"/>
                  </a:lnTo>
                  <a:lnTo>
                    <a:pt x="998" y="1080"/>
                  </a:lnTo>
                  <a:lnTo>
                    <a:pt x="1019" y="1097"/>
                  </a:lnTo>
                  <a:lnTo>
                    <a:pt x="1040" y="1111"/>
                  </a:lnTo>
                  <a:lnTo>
                    <a:pt x="1062" y="1124"/>
                  </a:lnTo>
                  <a:lnTo>
                    <a:pt x="1083" y="1137"/>
                  </a:lnTo>
                  <a:lnTo>
                    <a:pt x="1099" y="1150"/>
                  </a:lnTo>
                  <a:lnTo>
                    <a:pt x="1106" y="1163"/>
                  </a:lnTo>
                  <a:lnTo>
                    <a:pt x="1105" y="1177"/>
                  </a:lnTo>
                  <a:lnTo>
                    <a:pt x="1105" y="1190"/>
                  </a:lnTo>
                  <a:lnTo>
                    <a:pt x="1110" y="1205"/>
                  </a:lnTo>
                  <a:lnTo>
                    <a:pt x="1121" y="1221"/>
                  </a:lnTo>
                  <a:lnTo>
                    <a:pt x="1132" y="1236"/>
                  </a:lnTo>
                  <a:lnTo>
                    <a:pt x="1143" y="1251"/>
                  </a:lnTo>
                  <a:lnTo>
                    <a:pt x="1154" y="1265"/>
                  </a:lnTo>
                  <a:lnTo>
                    <a:pt x="1161" y="1278"/>
                  </a:lnTo>
                  <a:lnTo>
                    <a:pt x="1163" y="1289"/>
                  </a:lnTo>
                  <a:lnTo>
                    <a:pt x="1161" y="1298"/>
                  </a:lnTo>
                  <a:lnTo>
                    <a:pt x="1150" y="1304"/>
                  </a:lnTo>
                  <a:lnTo>
                    <a:pt x="1132" y="1306"/>
                  </a:lnTo>
                  <a:lnTo>
                    <a:pt x="1121" y="1306"/>
                  </a:lnTo>
                  <a:lnTo>
                    <a:pt x="1083" y="1309"/>
                  </a:lnTo>
                  <a:lnTo>
                    <a:pt x="1051" y="1315"/>
                  </a:lnTo>
                  <a:lnTo>
                    <a:pt x="1024" y="1326"/>
                  </a:lnTo>
                  <a:lnTo>
                    <a:pt x="1004" y="1339"/>
                  </a:lnTo>
                  <a:lnTo>
                    <a:pt x="989" y="1353"/>
                  </a:lnTo>
                  <a:lnTo>
                    <a:pt x="976" y="1370"/>
                  </a:lnTo>
                  <a:lnTo>
                    <a:pt x="967" y="1383"/>
                  </a:lnTo>
                  <a:lnTo>
                    <a:pt x="958" y="1388"/>
                  </a:lnTo>
                  <a:lnTo>
                    <a:pt x="949" y="1384"/>
                  </a:lnTo>
                  <a:lnTo>
                    <a:pt x="938" y="1375"/>
                  </a:lnTo>
                  <a:lnTo>
                    <a:pt x="923" y="1362"/>
                  </a:lnTo>
                  <a:lnTo>
                    <a:pt x="907" y="1350"/>
                  </a:lnTo>
                  <a:lnTo>
                    <a:pt x="896" y="1344"/>
                  </a:lnTo>
                  <a:lnTo>
                    <a:pt x="883" y="1342"/>
                  </a:lnTo>
                  <a:lnTo>
                    <a:pt x="868" y="1344"/>
                  </a:lnTo>
                  <a:lnTo>
                    <a:pt x="850" y="1348"/>
                  </a:lnTo>
                  <a:lnTo>
                    <a:pt x="830" y="1351"/>
                  </a:lnTo>
                  <a:lnTo>
                    <a:pt x="812" y="1359"/>
                  </a:lnTo>
                  <a:lnTo>
                    <a:pt x="795" y="1366"/>
                  </a:lnTo>
                  <a:lnTo>
                    <a:pt x="780" y="1373"/>
                  </a:lnTo>
                  <a:lnTo>
                    <a:pt x="771" y="1381"/>
                  </a:lnTo>
                  <a:lnTo>
                    <a:pt x="766" y="1386"/>
                  </a:lnTo>
                  <a:lnTo>
                    <a:pt x="768" y="1390"/>
                  </a:lnTo>
                  <a:lnTo>
                    <a:pt x="779" y="1392"/>
                  </a:lnTo>
                  <a:lnTo>
                    <a:pt x="801" y="1395"/>
                  </a:lnTo>
                  <a:lnTo>
                    <a:pt x="824" y="1405"/>
                  </a:lnTo>
                  <a:lnTo>
                    <a:pt x="846" y="1421"/>
                  </a:lnTo>
                  <a:lnTo>
                    <a:pt x="868" y="1441"/>
                  </a:lnTo>
                  <a:lnTo>
                    <a:pt x="881" y="1460"/>
                  </a:lnTo>
                  <a:lnTo>
                    <a:pt x="890" y="1480"/>
                  </a:lnTo>
                  <a:lnTo>
                    <a:pt x="892" y="1502"/>
                  </a:lnTo>
                  <a:lnTo>
                    <a:pt x="887" y="1524"/>
                  </a:lnTo>
                  <a:lnTo>
                    <a:pt x="874" y="1548"/>
                  </a:lnTo>
                  <a:lnTo>
                    <a:pt x="868" y="1555"/>
                  </a:lnTo>
                  <a:lnTo>
                    <a:pt x="841" y="1583"/>
                  </a:lnTo>
                  <a:lnTo>
                    <a:pt x="815" y="1601"/>
                  </a:lnTo>
                  <a:lnTo>
                    <a:pt x="790" y="1616"/>
                  </a:lnTo>
                  <a:lnTo>
                    <a:pt x="766" y="1628"/>
                  </a:lnTo>
                  <a:lnTo>
                    <a:pt x="736" y="1643"/>
                  </a:lnTo>
                  <a:lnTo>
                    <a:pt x="713" y="1660"/>
                  </a:lnTo>
                  <a:lnTo>
                    <a:pt x="694" y="1685"/>
                  </a:lnTo>
                  <a:lnTo>
                    <a:pt x="678" y="1713"/>
                  </a:lnTo>
                  <a:lnTo>
                    <a:pt x="669" y="1727"/>
                  </a:lnTo>
                  <a:lnTo>
                    <a:pt x="660" y="1742"/>
                  </a:lnTo>
                  <a:lnTo>
                    <a:pt x="647" y="1753"/>
                  </a:lnTo>
                  <a:lnTo>
                    <a:pt x="630" y="1760"/>
                  </a:lnTo>
                  <a:lnTo>
                    <a:pt x="612" y="1762"/>
                  </a:lnTo>
                  <a:lnTo>
                    <a:pt x="594" y="1768"/>
                  </a:lnTo>
                  <a:lnTo>
                    <a:pt x="577" y="1779"/>
                  </a:lnTo>
                  <a:lnTo>
                    <a:pt x="562" y="1799"/>
                  </a:lnTo>
                  <a:lnTo>
                    <a:pt x="550" y="1823"/>
                  </a:lnTo>
                  <a:lnTo>
                    <a:pt x="539" y="1848"/>
                  </a:lnTo>
                  <a:lnTo>
                    <a:pt x="531" y="1876"/>
                  </a:lnTo>
                  <a:lnTo>
                    <a:pt x="526" y="1902"/>
                  </a:lnTo>
                  <a:lnTo>
                    <a:pt x="522" y="1925"/>
                  </a:lnTo>
                  <a:lnTo>
                    <a:pt x="520" y="1946"/>
                  </a:lnTo>
                  <a:lnTo>
                    <a:pt x="517" y="1958"/>
                  </a:lnTo>
                  <a:lnTo>
                    <a:pt x="509" y="1973"/>
                  </a:lnTo>
                  <a:lnTo>
                    <a:pt x="497" y="1986"/>
                  </a:lnTo>
                  <a:lnTo>
                    <a:pt x="475" y="2002"/>
                  </a:lnTo>
                  <a:lnTo>
                    <a:pt x="451" y="2019"/>
                  </a:lnTo>
                  <a:lnTo>
                    <a:pt x="427" y="2035"/>
                  </a:lnTo>
                  <a:lnTo>
                    <a:pt x="407" y="2050"/>
                  </a:lnTo>
                  <a:lnTo>
                    <a:pt x="392" y="2068"/>
                  </a:lnTo>
                  <a:lnTo>
                    <a:pt x="381" y="2094"/>
                  </a:lnTo>
                  <a:lnTo>
                    <a:pt x="377" y="2122"/>
                  </a:lnTo>
                  <a:lnTo>
                    <a:pt x="381" y="2153"/>
                  </a:lnTo>
                  <a:lnTo>
                    <a:pt x="385" y="2188"/>
                  </a:lnTo>
                  <a:lnTo>
                    <a:pt x="387" y="2230"/>
                  </a:lnTo>
                  <a:lnTo>
                    <a:pt x="385" y="2256"/>
                  </a:lnTo>
                  <a:lnTo>
                    <a:pt x="379" y="2272"/>
                  </a:lnTo>
                  <a:lnTo>
                    <a:pt x="372" y="2279"/>
                  </a:lnTo>
                  <a:lnTo>
                    <a:pt x="359" y="2278"/>
                  </a:lnTo>
                  <a:lnTo>
                    <a:pt x="348" y="2268"/>
                  </a:lnTo>
                  <a:lnTo>
                    <a:pt x="334" y="2254"/>
                  </a:lnTo>
                  <a:lnTo>
                    <a:pt x="315" y="2234"/>
                  </a:lnTo>
                  <a:lnTo>
                    <a:pt x="295" y="2208"/>
                  </a:lnTo>
                  <a:lnTo>
                    <a:pt x="269" y="2180"/>
                  </a:lnTo>
                  <a:lnTo>
                    <a:pt x="242" y="2162"/>
                  </a:lnTo>
                  <a:lnTo>
                    <a:pt x="211" y="2153"/>
                  </a:lnTo>
                  <a:lnTo>
                    <a:pt x="182" y="2149"/>
                  </a:lnTo>
                  <a:lnTo>
                    <a:pt x="152" y="2149"/>
                  </a:lnTo>
                  <a:lnTo>
                    <a:pt x="123" y="2155"/>
                  </a:lnTo>
                  <a:lnTo>
                    <a:pt x="97" y="2162"/>
                  </a:lnTo>
                  <a:lnTo>
                    <a:pt x="75" y="2169"/>
                  </a:lnTo>
                  <a:lnTo>
                    <a:pt x="51" y="2177"/>
                  </a:lnTo>
                  <a:lnTo>
                    <a:pt x="26" y="2177"/>
                  </a:lnTo>
                  <a:lnTo>
                    <a:pt x="0" y="2177"/>
                  </a:lnTo>
                  <a:lnTo>
                    <a:pt x="4" y="2083"/>
                  </a:lnTo>
                  <a:lnTo>
                    <a:pt x="11" y="1993"/>
                  </a:lnTo>
                  <a:lnTo>
                    <a:pt x="26" y="1881"/>
                  </a:lnTo>
                  <a:lnTo>
                    <a:pt x="46" y="1773"/>
                  </a:lnTo>
                  <a:lnTo>
                    <a:pt x="70" y="1665"/>
                  </a:lnTo>
                  <a:lnTo>
                    <a:pt x="99" y="1560"/>
                  </a:lnTo>
                  <a:lnTo>
                    <a:pt x="136" y="1456"/>
                  </a:lnTo>
                  <a:lnTo>
                    <a:pt x="154" y="1406"/>
                  </a:lnTo>
                  <a:lnTo>
                    <a:pt x="185" y="1331"/>
                  </a:lnTo>
                  <a:lnTo>
                    <a:pt x="218" y="1258"/>
                  </a:lnTo>
                  <a:lnTo>
                    <a:pt x="244" y="1208"/>
                  </a:lnTo>
                  <a:lnTo>
                    <a:pt x="280" y="1139"/>
                  </a:lnTo>
                  <a:lnTo>
                    <a:pt x="301" y="1148"/>
                  </a:lnTo>
                  <a:lnTo>
                    <a:pt x="315" y="1161"/>
                  </a:lnTo>
                  <a:lnTo>
                    <a:pt x="324" y="1174"/>
                  </a:lnTo>
                  <a:lnTo>
                    <a:pt x="328" y="1188"/>
                  </a:lnTo>
                  <a:lnTo>
                    <a:pt x="330" y="1208"/>
                  </a:lnTo>
                  <a:lnTo>
                    <a:pt x="337" y="1234"/>
                  </a:lnTo>
                  <a:lnTo>
                    <a:pt x="348" y="1260"/>
                  </a:lnTo>
                  <a:lnTo>
                    <a:pt x="359" y="1282"/>
                  </a:lnTo>
                  <a:lnTo>
                    <a:pt x="368" y="1293"/>
                  </a:lnTo>
                  <a:lnTo>
                    <a:pt x="376" y="1300"/>
                  </a:lnTo>
                  <a:lnTo>
                    <a:pt x="383" y="1300"/>
                  </a:lnTo>
                  <a:lnTo>
                    <a:pt x="390" y="1296"/>
                  </a:lnTo>
                  <a:lnTo>
                    <a:pt x="394" y="1284"/>
                  </a:lnTo>
                  <a:lnTo>
                    <a:pt x="398" y="1263"/>
                  </a:lnTo>
                  <a:lnTo>
                    <a:pt x="399" y="1221"/>
                  </a:lnTo>
                  <a:lnTo>
                    <a:pt x="401" y="1185"/>
                  </a:lnTo>
                  <a:lnTo>
                    <a:pt x="405" y="1155"/>
                  </a:lnTo>
                  <a:lnTo>
                    <a:pt x="410" y="1130"/>
                  </a:lnTo>
                  <a:lnTo>
                    <a:pt x="418" y="1111"/>
                  </a:lnTo>
                  <a:lnTo>
                    <a:pt x="429" y="1100"/>
                  </a:lnTo>
                  <a:lnTo>
                    <a:pt x="445" y="1097"/>
                  </a:lnTo>
                  <a:lnTo>
                    <a:pt x="458" y="1095"/>
                  </a:lnTo>
                  <a:lnTo>
                    <a:pt x="464" y="1087"/>
                  </a:lnTo>
                  <a:lnTo>
                    <a:pt x="465" y="1076"/>
                  </a:lnTo>
                  <a:lnTo>
                    <a:pt x="462" y="1060"/>
                  </a:lnTo>
                  <a:lnTo>
                    <a:pt x="456" y="1041"/>
                  </a:lnTo>
                  <a:lnTo>
                    <a:pt x="449" y="1019"/>
                  </a:lnTo>
                  <a:lnTo>
                    <a:pt x="442" y="994"/>
                  </a:lnTo>
                  <a:lnTo>
                    <a:pt x="434" y="968"/>
                  </a:lnTo>
                  <a:lnTo>
                    <a:pt x="425" y="913"/>
                  </a:lnTo>
                  <a:lnTo>
                    <a:pt x="473" y="849"/>
                  </a:lnTo>
                  <a:lnTo>
                    <a:pt x="497" y="821"/>
                  </a:lnTo>
                  <a:lnTo>
                    <a:pt x="535" y="774"/>
                  </a:lnTo>
                  <a:close/>
                  <a:moveTo>
                    <a:pt x="3762" y="623"/>
                  </a:moveTo>
                  <a:lnTo>
                    <a:pt x="3788" y="649"/>
                  </a:lnTo>
                  <a:lnTo>
                    <a:pt x="3861" y="726"/>
                  </a:lnTo>
                  <a:lnTo>
                    <a:pt x="3914" y="787"/>
                  </a:lnTo>
                  <a:lnTo>
                    <a:pt x="3964" y="849"/>
                  </a:lnTo>
                  <a:lnTo>
                    <a:pt x="4028" y="935"/>
                  </a:lnTo>
                  <a:lnTo>
                    <a:pt x="4088" y="1023"/>
                  </a:lnTo>
                  <a:lnTo>
                    <a:pt x="4143" y="1115"/>
                  </a:lnTo>
                  <a:lnTo>
                    <a:pt x="4194" y="1208"/>
                  </a:lnTo>
                  <a:lnTo>
                    <a:pt x="4218" y="1258"/>
                  </a:lnTo>
                  <a:lnTo>
                    <a:pt x="4253" y="1331"/>
                  </a:lnTo>
                  <a:lnTo>
                    <a:pt x="4284" y="1406"/>
                  </a:lnTo>
                  <a:lnTo>
                    <a:pt x="4302" y="1456"/>
                  </a:lnTo>
                  <a:lnTo>
                    <a:pt x="4337" y="1560"/>
                  </a:lnTo>
                  <a:lnTo>
                    <a:pt x="4367" y="1665"/>
                  </a:lnTo>
                  <a:lnTo>
                    <a:pt x="4392" y="1773"/>
                  </a:lnTo>
                  <a:lnTo>
                    <a:pt x="4412" y="1881"/>
                  </a:lnTo>
                  <a:lnTo>
                    <a:pt x="4425" y="1993"/>
                  </a:lnTo>
                  <a:lnTo>
                    <a:pt x="4434" y="2107"/>
                  </a:lnTo>
                  <a:lnTo>
                    <a:pt x="4438" y="2221"/>
                  </a:lnTo>
                  <a:lnTo>
                    <a:pt x="4434" y="2334"/>
                  </a:lnTo>
                  <a:lnTo>
                    <a:pt x="4425" y="2448"/>
                  </a:lnTo>
                  <a:lnTo>
                    <a:pt x="4412" y="2558"/>
                  </a:lnTo>
                  <a:lnTo>
                    <a:pt x="4392" y="2668"/>
                  </a:lnTo>
                  <a:lnTo>
                    <a:pt x="4383" y="2714"/>
                  </a:lnTo>
                  <a:lnTo>
                    <a:pt x="4381" y="2709"/>
                  </a:lnTo>
                  <a:lnTo>
                    <a:pt x="4356" y="2657"/>
                  </a:lnTo>
                  <a:lnTo>
                    <a:pt x="4324" y="2604"/>
                  </a:lnTo>
                  <a:lnTo>
                    <a:pt x="4291" y="2553"/>
                  </a:lnTo>
                  <a:lnTo>
                    <a:pt x="4257" y="2499"/>
                  </a:lnTo>
                  <a:lnTo>
                    <a:pt x="4226" y="2448"/>
                  </a:lnTo>
                  <a:lnTo>
                    <a:pt x="4198" y="2399"/>
                  </a:lnTo>
                  <a:lnTo>
                    <a:pt x="4176" y="2351"/>
                  </a:lnTo>
                  <a:lnTo>
                    <a:pt x="4158" y="2301"/>
                  </a:lnTo>
                  <a:lnTo>
                    <a:pt x="4138" y="2259"/>
                  </a:lnTo>
                  <a:lnTo>
                    <a:pt x="4117" y="2224"/>
                  </a:lnTo>
                  <a:lnTo>
                    <a:pt x="4097" y="2199"/>
                  </a:lnTo>
                  <a:lnTo>
                    <a:pt x="4077" y="2186"/>
                  </a:lnTo>
                  <a:lnTo>
                    <a:pt x="4059" y="2182"/>
                  </a:lnTo>
                  <a:lnTo>
                    <a:pt x="4052" y="2188"/>
                  </a:lnTo>
                  <a:lnTo>
                    <a:pt x="4048" y="2201"/>
                  </a:lnTo>
                  <a:lnTo>
                    <a:pt x="4050" y="2219"/>
                  </a:lnTo>
                  <a:lnTo>
                    <a:pt x="4055" y="2241"/>
                  </a:lnTo>
                  <a:lnTo>
                    <a:pt x="4063" y="2268"/>
                  </a:lnTo>
                  <a:lnTo>
                    <a:pt x="4074" y="2298"/>
                  </a:lnTo>
                  <a:lnTo>
                    <a:pt x="4086" y="2329"/>
                  </a:lnTo>
                  <a:lnTo>
                    <a:pt x="4099" y="2360"/>
                  </a:lnTo>
                  <a:lnTo>
                    <a:pt x="4112" y="2391"/>
                  </a:lnTo>
                  <a:lnTo>
                    <a:pt x="4125" y="2419"/>
                  </a:lnTo>
                  <a:lnTo>
                    <a:pt x="4138" y="2444"/>
                  </a:lnTo>
                  <a:lnTo>
                    <a:pt x="4149" y="2465"/>
                  </a:lnTo>
                  <a:lnTo>
                    <a:pt x="4169" y="2505"/>
                  </a:lnTo>
                  <a:lnTo>
                    <a:pt x="4191" y="2551"/>
                  </a:lnTo>
                  <a:lnTo>
                    <a:pt x="4215" y="2597"/>
                  </a:lnTo>
                  <a:lnTo>
                    <a:pt x="4240" y="2644"/>
                  </a:lnTo>
                  <a:lnTo>
                    <a:pt x="4269" y="2688"/>
                  </a:lnTo>
                  <a:lnTo>
                    <a:pt x="4301" y="2725"/>
                  </a:lnTo>
                  <a:lnTo>
                    <a:pt x="4334" y="2754"/>
                  </a:lnTo>
                  <a:lnTo>
                    <a:pt x="4367" y="2778"/>
                  </a:lnTo>
                  <a:lnTo>
                    <a:pt x="4337" y="2883"/>
                  </a:lnTo>
                  <a:lnTo>
                    <a:pt x="4302" y="2984"/>
                  </a:lnTo>
                  <a:lnTo>
                    <a:pt x="4262" y="3084"/>
                  </a:lnTo>
                  <a:lnTo>
                    <a:pt x="4218" y="3184"/>
                  </a:lnTo>
                  <a:lnTo>
                    <a:pt x="4194" y="3231"/>
                  </a:lnTo>
                  <a:lnTo>
                    <a:pt x="4143" y="3327"/>
                  </a:lnTo>
                  <a:lnTo>
                    <a:pt x="4108" y="3383"/>
                  </a:lnTo>
                  <a:lnTo>
                    <a:pt x="4039" y="3490"/>
                  </a:lnTo>
                  <a:lnTo>
                    <a:pt x="3964" y="3592"/>
                  </a:lnTo>
                  <a:lnTo>
                    <a:pt x="3914" y="3655"/>
                  </a:lnTo>
                  <a:lnTo>
                    <a:pt x="3861" y="3714"/>
                  </a:lnTo>
                  <a:lnTo>
                    <a:pt x="3788" y="3791"/>
                  </a:lnTo>
                  <a:lnTo>
                    <a:pt x="3711" y="3864"/>
                  </a:lnTo>
                  <a:lnTo>
                    <a:pt x="3628" y="3935"/>
                  </a:lnTo>
                  <a:lnTo>
                    <a:pt x="3542" y="4003"/>
                  </a:lnTo>
                  <a:lnTo>
                    <a:pt x="3453" y="4066"/>
                  </a:lnTo>
                  <a:lnTo>
                    <a:pt x="3447" y="4044"/>
                  </a:lnTo>
                  <a:lnTo>
                    <a:pt x="3443" y="4022"/>
                  </a:lnTo>
                  <a:lnTo>
                    <a:pt x="3438" y="3992"/>
                  </a:lnTo>
                  <a:lnTo>
                    <a:pt x="3432" y="3963"/>
                  </a:lnTo>
                  <a:lnTo>
                    <a:pt x="3423" y="3934"/>
                  </a:lnTo>
                  <a:lnTo>
                    <a:pt x="3409" y="3902"/>
                  </a:lnTo>
                  <a:lnTo>
                    <a:pt x="3390" y="3877"/>
                  </a:lnTo>
                  <a:lnTo>
                    <a:pt x="3376" y="3847"/>
                  </a:lnTo>
                  <a:lnTo>
                    <a:pt x="3361" y="3814"/>
                  </a:lnTo>
                  <a:lnTo>
                    <a:pt x="3348" y="3781"/>
                  </a:lnTo>
                  <a:lnTo>
                    <a:pt x="3341" y="3748"/>
                  </a:lnTo>
                  <a:lnTo>
                    <a:pt x="3335" y="3715"/>
                  </a:lnTo>
                  <a:lnTo>
                    <a:pt x="3337" y="3684"/>
                  </a:lnTo>
                  <a:lnTo>
                    <a:pt x="3343" y="3657"/>
                  </a:lnTo>
                  <a:lnTo>
                    <a:pt x="3357" y="3631"/>
                  </a:lnTo>
                  <a:lnTo>
                    <a:pt x="3378" y="3604"/>
                  </a:lnTo>
                  <a:lnTo>
                    <a:pt x="3392" y="3578"/>
                  </a:lnTo>
                  <a:lnTo>
                    <a:pt x="3403" y="3554"/>
                  </a:lnTo>
                  <a:lnTo>
                    <a:pt x="3409" y="3536"/>
                  </a:lnTo>
                  <a:lnTo>
                    <a:pt x="3409" y="3517"/>
                  </a:lnTo>
                  <a:lnTo>
                    <a:pt x="3401" y="3504"/>
                  </a:lnTo>
                  <a:lnTo>
                    <a:pt x="3385" y="3495"/>
                  </a:lnTo>
                  <a:lnTo>
                    <a:pt x="3374" y="3488"/>
                  </a:lnTo>
                  <a:lnTo>
                    <a:pt x="3368" y="3477"/>
                  </a:lnTo>
                  <a:lnTo>
                    <a:pt x="3368" y="3462"/>
                  </a:lnTo>
                  <a:lnTo>
                    <a:pt x="3370" y="3446"/>
                  </a:lnTo>
                  <a:lnTo>
                    <a:pt x="3372" y="3427"/>
                  </a:lnTo>
                  <a:lnTo>
                    <a:pt x="3374" y="3409"/>
                  </a:lnTo>
                  <a:lnTo>
                    <a:pt x="3370" y="3391"/>
                  </a:lnTo>
                  <a:lnTo>
                    <a:pt x="3361" y="3374"/>
                  </a:lnTo>
                  <a:lnTo>
                    <a:pt x="3346" y="3360"/>
                  </a:lnTo>
                  <a:lnTo>
                    <a:pt x="3321" y="3339"/>
                  </a:lnTo>
                  <a:lnTo>
                    <a:pt x="3299" y="3312"/>
                  </a:lnTo>
                  <a:lnTo>
                    <a:pt x="3280" y="3281"/>
                  </a:lnTo>
                  <a:lnTo>
                    <a:pt x="3268" y="3248"/>
                  </a:lnTo>
                  <a:lnTo>
                    <a:pt x="3262" y="3217"/>
                  </a:lnTo>
                  <a:lnTo>
                    <a:pt x="3260" y="3187"/>
                  </a:lnTo>
                  <a:lnTo>
                    <a:pt x="3266" y="3162"/>
                  </a:lnTo>
                  <a:lnTo>
                    <a:pt x="3273" y="3143"/>
                  </a:lnTo>
                  <a:lnTo>
                    <a:pt x="3279" y="3123"/>
                  </a:lnTo>
                  <a:lnTo>
                    <a:pt x="3280" y="3103"/>
                  </a:lnTo>
                  <a:lnTo>
                    <a:pt x="3280" y="3084"/>
                  </a:lnTo>
                  <a:lnTo>
                    <a:pt x="3279" y="3066"/>
                  </a:lnTo>
                  <a:lnTo>
                    <a:pt x="3271" y="3050"/>
                  </a:lnTo>
                  <a:lnTo>
                    <a:pt x="3258" y="3037"/>
                  </a:lnTo>
                  <a:lnTo>
                    <a:pt x="3242" y="3028"/>
                  </a:lnTo>
                  <a:lnTo>
                    <a:pt x="3222" y="3026"/>
                  </a:lnTo>
                  <a:lnTo>
                    <a:pt x="3185" y="3022"/>
                  </a:lnTo>
                  <a:lnTo>
                    <a:pt x="3147" y="3015"/>
                  </a:lnTo>
                  <a:lnTo>
                    <a:pt x="3105" y="3004"/>
                  </a:lnTo>
                  <a:lnTo>
                    <a:pt x="3063" y="2995"/>
                  </a:lnTo>
                  <a:lnTo>
                    <a:pt x="3020" y="2987"/>
                  </a:lnTo>
                  <a:lnTo>
                    <a:pt x="2984" y="2987"/>
                  </a:lnTo>
                  <a:lnTo>
                    <a:pt x="2969" y="2989"/>
                  </a:lnTo>
                  <a:lnTo>
                    <a:pt x="2956" y="2991"/>
                  </a:lnTo>
                  <a:lnTo>
                    <a:pt x="2901" y="3007"/>
                  </a:lnTo>
                  <a:lnTo>
                    <a:pt x="2854" y="3022"/>
                  </a:lnTo>
                  <a:lnTo>
                    <a:pt x="2813" y="3035"/>
                  </a:lnTo>
                  <a:lnTo>
                    <a:pt x="2775" y="3048"/>
                  </a:lnTo>
                  <a:lnTo>
                    <a:pt x="2758" y="3050"/>
                  </a:lnTo>
                  <a:lnTo>
                    <a:pt x="2740" y="3046"/>
                  </a:lnTo>
                  <a:lnTo>
                    <a:pt x="2722" y="3037"/>
                  </a:lnTo>
                  <a:lnTo>
                    <a:pt x="2702" y="3024"/>
                  </a:lnTo>
                  <a:lnTo>
                    <a:pt x="2667" y="2995"/>
                  </a:lnTo>
                  <a:lnTo>
                    <a:pt x="2630" y="2962"/>
                  </a:lnTo>
                  <a:lnTo>
                    <a:pt x="2594" y="2925"/>
                  </a:lnTo>
                  <a:lnTo>
                    <a:pt x="2559" y="2890"/>
                  </a:lnTo>
                  <a:lnTo>
                    <a:pt x="2524" y="2855"/>
                  </a:lnTo>
                  <a:lnTo>
                    <a:pt x="2484" y="2815"/>
                  </a:lnTo>
                  <a:lnTo>
                    <a:pt x="2445" y="2776"/>
                  </a:lnTo>
                  <a:lnTo>
                    <a:pt x="2427" y="2753"/>
                  </a:lnTo>
                  <a:lnTo>
                    <a:pt x="2410" y="2731"/>
                  </a:lnTo>
                  <a:lnTo>
                    <a:pt x="2399" y="2709"/>
                  </a:lnTo>
                  <a:lnTo>
                    <a:pt x="2394" y="2687"/>
                  </a:lnTo>
                  <a:lnTo>
                    <a:pt x="2396" y="2668"/>
                  </a:lnTo>
                  <a:lnTo>
                    <a:pt x="2407" y="2652"/>
                  </a:lnTo>
                  <a:lnTo>
                    <a:pt x="2410" y="2648"/>
                  </a:lnTo>
                  <a:lnTo>
                    <a:pt x="2427" y="2632"/>
                  </a:lnTo>
                  <a:lnTo>
                    <a:pt x="2434" y="2617"/>
                  </a:lnTo>
                  <a:lnTo>
                    <a:pt x="2438" y="2606"/>
                  </a:lnTo>
                  <a:lnTo>
                    <a:pt x="2436" y="2595"/>
                  </a:lnTo>
                  <a:lnTo>
                    <a:pt x="2429" y="2586"/>
                  </a:lnTo>
                  <a:lnTo>
                    <a:pt x="2421" y="2575"/>
                  </a:lnTo>
                  <a:lnTo>
                    <a:pt x="2410" y="2564"/>
                  </a:lnTo>
                  <a:lnTo>
                    <a:pt x="2401" y="2551"/>
                  </a:lnTo>
                  <a:lnTo>
                    <a:pt x="2394" y="2532"/>
                  </a:lnTo>
                  <a:lnTo>
                    <a:pt x="2392" y="2512"/>
                  </a:lnTo>
                  <a:lnTo>
                    <a:pt x="2394" y="2488"/>
                  </a:lnTo>
                  <a:lnTo>
                    <a:pt x="2401" y="2465"/>
                  </a:lnTo>
                  <a:lnTo>
                    <a:pt x="2410" y="2443"/>
                  </a:lnTo>
                  <a:lnTo>
                    <a:pt x="2425" y="2415"/>
                  </a:lnTo>
                  <a:lnTo>
                    <a:pt x="2442" y="2391"/>
                  </a:lnTo>
                  <a:lnTo>
                    <a:pt x="2445" y="2382"/>
                  </a:lnTo>
                  <a:lnTo>
                    <a:pt x="2456" y="2362"/>
                  </a:lnTo>
                  <a:lnTo>
                    <a:pt x="2464" y="2336"/>
                  </a:lnTo>
                  <a:lnTo>
                    <a:pt x="2475" y="2309"/>
                  </a:lnTo>
                  <a:lnTo>
                    <a:pt x="2484" y="2281"/>
                  </a:lnTo>
                  <a:lnTo>
                    <a:pt x="2495" y="2254"/>
                  </a:lnTo>
                  <a:lnTo>
                    <a:pt x="2509" y="2234"/>
                  </a:lnTo>
                  <a:lnTo>
                    <a:pt x="2524" y="2217"/>
                  </a:lnTo>
                  <a:lnTo>
                    <a:pt x="2542" y="2210"/>
                  </a:lnTo>
                  <a:lnTo>
                    <a:pt x="2570" y="2202"/>
                  </a:lnTo>
                  <a:lnTo>
                    <a:pt x="2592" y="2188"/>
                  </a:lnTo>
                  <a:lnTo>
                    <a:pt x="2612" y="2168"/>
                  </a:lnTo>
                  <a:lnTo>
                    <a:pt x="2627" y="2144"/>
                  </a:lnTo>
                  <a:lnTo>
                    <a:pt x="2636" y="2118"/>
                  </a:lnTo>
                  <a:lnTo>
                    <a:pt x="2639" y="2091"/>
                  </a:lnTo>
                  <a:lnTo>
                    <a:pt x="2643" y="2063"/>
                  </a:lnTo>
                  <a:lnTo>
                    <a:pt x="2656" y="2035"/>
                  </a:lnTo>
                  <a:lnTo>
                    <a:pt x="2676" y="2013"/>
                  </a:lnTo>
                  <a:lnTo>
                    <a:pt x="2702" y="1995"/>
                  </a:lnTo>
                  <a:lnTo>
                    <a:pt x="2735" y="1984"/>
                  </a:lnTo>
                  <a:lnTo>
                    <a:pt x="2758" y="1977"/>
                  </a:lnTo>
                  <a:lnTo>
                    <a:pt x="2780" y="1966"/>
                  </a:lnTo>
                  <a:lnTo>
                    <a:pt x="2801" y="1955"/>
                  </a:lnTo>
                  <a:lnTo>
                    <a:pt x="2824" y="1946"/>
                  </a:lnTo>
                  <a:lnTo>
                    <a:pt x="2854" y="1936"/>
                  </a:lnTo>
                  <a:lnTo>
                    <a:pt x="2878" y="1935"/>
                  </a:lnTo>
                  <a:lnTo>
                    <a:pt x="2905" y="1933"/>
                  </a:lnTo>
                  <a:lnTo>
                    <a:pt x="2934" y="1931"/>
                  </a:lnTo>
                  <a:lnTo>
                    <a:pt x="2960" y="1927"/>
                  </a:lnTo>
                  <a:lnTo>
                    <a:pt x="2984" y="1920"/>
                  </a:lnTo>
                  <a:lnTo>
                    <a:pt x="3020" y="1907"/>
                  </a:lnTo>
                  <a:lnTo>
                    <a:pt x="3046" y="1898"/>
                  </a:lnTo>
                  <a:lnTo>
                    <a:pt x="3073" y="1891"/>
                  </a:lnTo>
                  <a:lnTo>
                    <a:pt x="3105" y="1883"/>
                  </a:lnTo>
                  <a:lnTo>
                    <a:pt x="3141" y="1881"/>
                  </a:lnTo>
                  <a:lnTo>
                    <a:pt x="3172" y="1881"/>
                  </a:lnTo>
                  <a:lnTo>
                    <a:pt x="3202" y="1878"/>
                  </a:lnTo>
                  <a:lnTo>
                    <a:pt x="3229" y="1876"/>
                  </a:lnTo>
                  <a:lnTo>
                    <a:pt x="3253" y="1874"/>
                  </a:lnTo>
                  <a:lnTo>
                    <a:pt x="3275" y="1872"/>
                  </a:lnTo>
                  <a:lnTo>
                    <a:pt x="3291" y="1874"/>
                  </a:lnTo>
                  <a:lnTo>
                    <a:pt x="3304" y="1880"/>
                  </a:lnTo>
                  <a:lnTo>
                    <a:pt x="3313" y="1891"/>
                  </a:lnTo>
                  <a:lnTo>
                    <a:pt x="3319" y="1905"/>
                  </a:lnTo>
                  <a:lnTo>
                    <a:pt x="3317" y="1927"/>
                  </a:lnTo>
                  <a:lnTo>
                    <a:pt x="3317" y="1953"/>
                  </a:lnTo>
                  <a:lnTo>
                    <a:pt x="3324" y="1973"/>
                  </a:lnTo>
                  <a:lnTo>
                    <a:pt x="3337" y="1991"/>
                  </a:lnTo>
                  <a:lnTo>
                    <a:pt x="3354" y="2006"/>
                  </a:lnTo>
                  <a:lnTo>
                    <a:pt x="3376" y="2017"/>
                  </a:lnTo>
                  <a:lnTo>
                    <a:pt x="3398" y="2028"/>
                  </a:lnTo>
                  <a:lnTo>
                    <a:pt x="3420" y="2039"/>
                  </a:lnTo>
                  <a:lnTo>
                    <a:pt x="3443" y="2048"/>
                  </a:lnTo>
                  <a:lnTo>
                    <a:pt x="3456" y="2056"/>
                  </a:lnTo>
                  <a:lnTo>
                    <a:pt x="3469" y="2063"/>
                  </a:lnTo>
                  <a:lnTo>
                    <a:pt x="3493" y="2076"/>
                  </a:lnTo>
                  <a:lnTo>
                    <a:pt x="3515" y="2089"/>
                  </a:lnTo>
                  <a:lnTo>
                    <a:pt x="3539" y="2100"/>
                  </a:lnTo>
                  <a:lnTo>
                    <a:pt x="3563" y="2109"/>
                  </a:lnTo>
                  <a:lnTo>
                    <a:pt x="3583" y="2114"/>
                  </a:lnTo>
                  <a:lnTo>
                    <a:pt x="3603" y="2113"/>
                  </a:lnTo>
                  <a:lnTo>
                    <a:pt x="3617" y="2107"/>
                  </a:lnTo>
                  <a:lnTo>
                    <a:pt x="3628" y="2091"/>
                  </a:lnTo>
                  <a:lnTo>
                    <a:pt x="3641" y="2074"/>
                  </a:lnTo>
                  <a:lnTo>
                    <a:pt x="3660" y="2063"/>
                  </a:lnTo>
                  <a:lnTo>
                    <a:pt x="3680" y="2057"/>
                  </a:lnTo>
                  <a:lnTo>
                    <a:pt x="3705" y="2057"/>
                  </a:lnTo>
                  <a:lnTo>
                    <a:pt x="3733" y="2059"/>
                  </a:lnTo>
                  <a:lnTo>
                    <a:pt x="3760" y="2063"/>
                  </a:lnTo>
                  <a:lnTo>
                    <a:pt x="3786" y="2068"/>
                  </a:lnTo>
                  <a:lnTo>
                    <a:pt x="3821" y="2076"/>
                  </a:lnTo>
                  <a:lnTo>
                    <a:pt x="3861" y="2083"/>
                  </a:lnTo>
                  <a:lnTo>
                    <a:pt x="3901" y="2089"/>
                  </a:lnTo>
                  <a:lnTo>
                    <a:pt x="3943" y="2094"/>
                  </a:lnTo>
                  <a:lnTo>
                    <a:pt x="3980" y="2098"/>
                  </a:lnTo>
                  <a:lnTo>
                    <a:pt x="4013" y="2098"/>
                  </a:lnTo>
                  <a:lnTo>
                    <a:pt x="4046" y="2089"/>
                  </a:lnTo>
                  <a:lnTo>
                    <a:pt x="4077" y="2072"/>
                  </a:lnTo>
                  <a:lnTo>
                    <a:pt x="4103" y="2048"/>
                  </a:lnTo>
                  <a:lnTo>
                    <a:pt x="4123" y="2019"/>
                  </a:lnTo>
                  <a:lnTo>
                    <a:pt x="4132" y="1990"/>
                  </a:lnTo>
                  <a:lnTo>
                    <a:pt x="4130" y="1971"/>
                  </a:lnTo>
                  <a:lnTo>
                    <a:pt x="4121" y="1958"/>
                  </a:lnTo>
                  <a:lnTo>
                    <a:pt x="4106" y="1947"/>
                  </a:lnTo>
                  <a:lnTo>
                    <a:pt x="4084" y="1938"/>
                  </a:lnTo>
                  <a:lnTo>
                    <a:pt x="4059" y="1933"/>
                  </a:lnTo>
                  <a:lnTo>
                    <a:pt x="4030" y="1929"/>
                  </a:lnTo>
                  <a:lnTo>
                    <a:pt x="3997" y="1927"/>
                  </a:lnTo>
                  <a:lnTo>
                    <a:pt x="3962" y="1927"/>
                  </a:lnTo>
                  <a:lnTo>
                    <a:pt x="3923" y="1925"/>
                  </a:lnTo>
                  <a:lnTo>
                    <a:pt x="3894" y="1922"/>
                  </a:lnTo>
                  <a:lnTo>
                    <a:pt x="3870" y="1916"/>
                  </a:lnTo>
                  <a:lnTo>
                    <a:pt x="3852" y="1907"/>
                  </a:lnTo>
                  <a:lnTo>
                    <a:pt x="3843" y="1892"/>
                  </a:lnTo>
                  <a:lnTo>
                    <a:pt x="3839" y="1876"/>
                  </a:lnTo>
                  <a:lnTo>
                    <a:pt x="3843" y="1854"/>
                  </a:lnTo>
                  <a:lnTo>
                    <a:pt x="3856" y="1821"/>
                  </a:lnTo>
                  <a:lnTo>
                    <a:pt x="3870" y="1790"/>
                  </a:lnTo>
                  <a:lnTo>
                    <a:pt x="3889" y="1762"/>
                  </a:lnTo>
                  <a:lnTo>
                    <a:pt x="3911" y="1740"/>
                  </a:lnTo>
                  <a:lnTo>
                    <a:pt x="3940" y="1724"/>
                  </a:lnTo>
                  <a:lnTo>
                    <a:pt x="3989" y="1704"/>
                  </a:lnTo>
                  <a:lnTo>
                    <a:pt x="4037" y="1693"/>
                  </a:lnTo>
                  <a:lnTo>
                    <a:pt x="4086" y="1689"/>
                  </a:lnTo>
                  <a:lnTo>
                    <a:pt x="4119" y="1693"/>
                  </a:lnTo>
                  <a:lnTo>
                    <a:pt x="4154" y="1704"/>
                  </a:lnTo>
                  <a:lnTo>
                    <a:pt x="4191" y="1715"/>
                  </a:lnTo>
                  <a:lnTo>
                    <a:pt x="4229" y="1722"/>
                  </a:lnTo>
                  <a:lnTo>
                    <a:pt x="4268" y="1724"/>
                  </a:lnTo>
                  <a:lnTo>
                    <a:pt x="4286" y="1718"/>
                  </a:lnTo>
                  <a:lnTo>
                    <a:pt x="4299" y="1711"/>
                  </a:lnTo>
                  <a:lnTo>
                    <a:pt x="4304" y="1700"/>
                  </a:lnTo>
                  <a:lnTo>
                    <a:pt x="4302" y="1685"/>
                  </a:lnTo>
                  <a:lnTo>
                    <a:pt x="4295" y="1671"/>
                  </a:lnTo>
                  <a:lnTo>
                    <a:pt x="4282" y="1656"/>
                  </a:lnTo>
                  <a:lnTo>
                    <a:pt x="4266" y="1641"/>
                  </a:lnTo>
                  <a:lnTo>
                    <a:pt x="4244" y="1627"/>
                  </a:lnTo>
                  <a:lnTo>
                    <a:pt x="4218" y="1608"/>
                  </a:lnTo>
                  <a:lnTo>
                    <a:pt x="4200" y="1588"/>
                  </a:lnTo>
                  <a:lnTo>
                    <a:pt x="4189" y="1568"/>
                  </a:lnTo>
                  <a:lnTo>
                    <a:pt x="4185" y="1548"/>
                  </a:lnTo>
                  <a:lnTo>
                    <a:pt x="4189" y="1529"/>
                  </a:lnTo>
                  <a:lnTo>
                    <a:pt x="4200" y="1515"/>
                  </a:lnTo>
                  <a:lnTo>
                    <a:pt x="4209" y="1502"/>
                  </a:lnTo>
                  <a:lnTo>
                    <a:pt x="4213" y="1491"/>
                  </a:lnTo>
                  <a:lnTo>
                    <a:pt x="4211" y="1482"/>
                  </a:lnTo>
                  <a:lnTo>
                    <a:pt x="4205" y="1476"/>
                  </a:lnTo>
                  <a:lnTo>
                    <a:pt x="4194" y="1474"/>
                  </a:lnTo>
                  <a:lnTo>
                    <a:pt x="4180" y="1476"/>
                  </a:lnTo>
                  <a:lnTo>
                    <a:pt x="4160" y="1485"/>
                  </a:lnTo>
                  <a:lnTo>
                    <a:pt x="4141" y="1496"/>
                  </a:lnTo>
                  <a:lnTo>
                    <a:pt x="4123" y="1509"/>
                  </a:lnTo>
                  <a:lnTo>
                    <a:pt x="4105" y="1522"/>
                  </a:lnTo>
                  <a:lnTo>
                    <a:pt x="4086" y="1535"/>
                  </a:lnTo>
                  <a:lnTo>
                    <a:pt x="4068" y="1546"/>
                  </a:lnTo>
                  <a:lnTo>
                    <a:pt x="4052" y="1553"/>
                  </a:lnTo>
                  <a:lnTo>
                    <a:pt x="4037" y="1557"/>
                  </a:lnTo>
                  <a:lnTo>
                    <a:pt x="4026" y="1553"/>
                  </a:lnTo>
                  <a:lnTo>
                    <a:pt x="4019" y="1542"/>
                  </a:lnTo>
                  <a:lnTo>
                    <a:pt x="4009" y="1529"/>
                  </a:lnTo>
                  <a:lnTo>
                    <a:pt x="3993" y="1524"/>
                  </a:lnTo>
                  <a:lnTo>
                    <a:pt x="3975" y="1524"/>
                  </a:lnTo>
                  <a:lnTo>
                    <a:pt x="3953" y="1527"/>
                  </a:lnTo>
                  <a:lnTo>
                    <a:pt x="3931" y="1535"/>
                  </a:lnTo>
                  <a:lnTo>
                    <a:pt x="3911" y="1548"/>
                  </a:lnTo>
                  <a:lnTo>
                    <a:pt x="3892" y="1564"/>
                  </a:lnTo>
                  <a:lnTo>
                    <a:pt x="3881" y="1583"/>
                  </a:lnTo>
                  <a:lnTo>
                    <a:pt x="3878" y="1605"/>
                  </a:lnTo>
                  <a:lnTo>
                    <a:pt x="3878" y="1634"/>
                  </a:lnTo>
                  <a:lnTo>
                    <a:pt x="3881" y="1658"/>
                  </a:lnTo>
                  <a:lnTo>
                    <a:pt x="3883" y="1676"/>
                  </a:lnTo>
                  <a:lnTo>
                    <a:pt x="3883" y="1693"/>
                  </a:lnTo>
                  <a:lnTo>
                    <a:pt x="3879" y="1709"/>
                  </a:lnTo>
                  <a:lnTo>
                    <a:pt x="3872" y="1729"/>
                  </a:lnTo>
                  <a:lnTo>
                    <a:pt x="3856" y="1755"/>
                  </a:lnTo>
                  <a:lnTo>
                    <a:pt x="3834" y="1777"/>
                  </a:lnTo>
                  <a:lnTo>
                    <a:pt x="3808" y="1792"/>
                  </a:lnTo>
                  <a:lnTo>
                    <a:pt x="3780" y="1801"/>
                  </a:lnTo>
                  <a:lnTo>
                    <a:pt x="3753" y="1803"/>
                  </a:lnTo>
                  <a:lnTo>
                    <a:pt x="3740" y="1804"/>
                  </a:lnTo>
                  <a:lnTo>
                    <a:pt x="3735" y="1810"/>
                  </a:lnTo>
                  <a:lnTo>
                    <a:pt x="3733" y="1821"/>
                  </a:lnTo>
                  <a:lnTo>
                    <a:pt x="3733" y="1836"/>
                  </a:lnTo>
                  <a:lnTo>
                    <a:pt x="3733" y="1850"/>
                  </a:lnTo>
                  <a:lnTo>
                    <a:pt x="3733" y="1867"/>
                  </a:lnTo>
                  <a:lnTo>
                    <a:pt x="3731" y="1881"/>
                  </a:lnTo>
                  <a:lnTo>
                    <a:pt x="3726" y="1894"/>
                  </a:lnTo>
                  <a:lnTo>
                    <a:pt x="3713" y="1905"/>
                  </a:lnTo>
                  <a:lnTo>
                    <a:pt x="3694" y="1909"/>
                  </a:lnTo>
                  <a:lnTo>
                    <a:pt x="3680" y="1907"/>
                  </a:lnTo>
                  <a:lnTo>
                    <a:pt x="3665" y="1896"/>
                  </a:lnTo>
                  <a:lnTo>
                    <a:pt x="3652" y="1880"/>
                  </a:lnTo>
                  <a:lnTo>
                    <a:pt x="3641" y="1861"/>
                  </a:lnTo>
                  <a:lnTo>
                    <a:pt x="3628" y="1837"/>
                  </a:lnTo>
                  <a:lnTo>
                    <a:pt x="3617" y="1814"/>
                  </a:lnTo>
                  <a:lnTo>
                    <a:pt x="3597" y="1775"/>
                  </a:lnTo>
                  <a:lnTo>
                    <a:pt x="3577" y="1744"/>
                  </a:lnTo>
                  <a:lnTo>
                    <a:pt x="3559" y="1715"/>
                  </a:lnTo>
                  <a:lnTo>
                    <a:pt x="3539" y="1689"/>
                  </a:lnTo>
                  <a:lnTo>
                    <a:pt x="3522" y="1671"/>
                  </a:lnTo>
                  <a:lnTo>
                    <a:pt x="3508" y="1654"/>
                  </a:lnTo>
                  <a:lnTo>
                    <a:pt x="3491" y="1639"/>
                  </a:lnTo>
                  <a:lnTo>
                    <a:pt x="3475" y="1623"/>
                  </a:lnTo>
                  <a:lnTo>
                    <a:pt x="3453" y="1605"/>
                  </a:lnTo>
                  <a:lnTo>
                    <a:pt x="3443" y="1597"/>
                  </a:lnTo>
                  <a:lnTo>
                    <a:pt x="3427" y="1590"/>
                  </a:lnTo>
                  <a:lnTo>
                    <a:pt x="3412" y="1588"/>
                  </a:lnTo>
                  <a:lnTo>
                    <a:pt x="3405" y="1594"/>
                  </a:lnTo>
                  <a:lnTo>
                    <a:pt x="3401" y="1603"/>
                  </a:lnTo>
                  <a:lnTo>
                    <a:pt x="3405" y="1616"/>
                  </a:lnTo>
                  <a:lnTo>
                    <a:pt x="3420" y="1632"/>
                  </a:lnTo>
                  <a:lnTo>
                    <a:pt x="3427" y="1641"/>
                  </a:lnTo>
                  <a:lnTo>
                    <a:pt x="3436" y="1649"/>
                  </a:lnTo>
                  <a:lnTo>
                    <a:pt x="3443" y="1656"/>
                  </a:lnTo>
                  <a:lnTo>
                    <a:pt x="3458" y="1671"/>
                  </a:lnTo>
                  <a:lnTo>
                    <a:pt x="3475" y="1682"/>
                  </a:lnTo>
                  <a:lnTo>
                    <a:pt x="3493" y="1687"/>
                  </a:lnTo>
                  <a:lnTo>
                    <a:pt x="3515" y="1689"/>
                  </a:lnTo>
                  <a:lnTo>
                    <a:pt x="3530" y="1693"/>
                  </a:lnTo>
                  <a:lnTo>
                    <a:pt x="3537" y="1702"/>
                  </a:lnTo>
                  <a:lnTo>
                    <a:pt x="3542" y="1716"/>
                  </a:lnTo>
                  <a:lnTo>
                    <a:pt x="3542" y="1733"/>
                  </a:lnTo>
                  <a:lnTo>
                    <a:pt x="3541" y="1751"/>
                  </a:lnTo>
                  <a:lnTo>
                    <a:pt x="3535" y="1771"/>
                  </a:lnTo>
                  <a:lnTo>
                    <a:pt x="3531" y="1788"/>
                  </a:lnTo>
                  <a:lnTo>
                    <a:pt x="3526" y="1803"/>
                  </a:lnTo>
                  <a:lnTo>
                    <a:pt x="3522" y="1814"/>
                  </a:lnTo>
                  <a:lnTo>
                    <a:pt x="3517" y="1826"/>
                  </a:lnTo>
                  <a:lnTo>
                    <a:pt x="3508" y="1841"/>
                  </a:lnTo>
                  <a:lnTo>
                    <a:pt x="3500" y="1856"/>
                  </a:lnTo>
                  <a:lnTo>
                    <a:pt x="3491" y="1870"/>
                  </a:lnTo>
                  <a:lnTo>
                    <a:pt x="3480" y="1881"/>
                  </a:lnTo>
                  <a:lnTo>
                    <a:pt x="3473" y="1891"/>
                  </a:lnTo>
                  <a:lnTo>
                    <a:pt x="3465" y="1892"/>
                  </a:lnTo>
                  <a:lnTo>
                    <a:pt x="3458" y="1891"/>
                  </a:lnTo>
                  <a:lnTo>
                    <a:pt x="3454" y="1881"/>
                  </a:lnTo>
                  <a:lnTo>
                    <a:pt x="3453" y="1865"/>
                  </a:lnTo>
                  <a:lnTo>
                    <a:pt x="3453" y="1828"/>
                  </a:lnTo>
                  <a:lnTo>
                    <a:pt x="3449" y="1793"/>
                  </a:lnTo>
                  <a:lnTo>
                    <a:pt x="3443" y="1764"/>
                  </a:lnTo>
                  <a:lnTo>
                    <a:pt x="3434" y="1746"/>
                  </a:lnTo>
                  <a:lnTo>
                    <a:pt x="3421" y="1729"/>
                  </a:lnTo>
                  <a:lnTo>
                    <a:pt x="3407" y="1716"/>
                  </a:lnTo>
                  <a:lnTo>
                    <a:pt x="3385" y="1707"/>
                  </a:lnTo>
                  <a:lnTo>
                    <a:pt x="3365" y="1696"/>
                  </a:lnTo>
                  <a:lnTo>
                    <a:pt x="3346" y="1683"/>
                  </a:lnTo>
                  <a:lnTo>
                    <a:pt x="3330" y="1669"/>
                  </a:lnTo>
                  <a:lnTo>
                    <a:pt x="3313" y="1656"/>
                  </a:lnTo>
                  <a:lnTo>
                    <a:pt x="3297" y="1643"/>
                  </a:lnTo>
                  <a:lnTo>
                    <a:pt x="3277" y="1632"/>
                  </a:lnTo>
                  <a:lnTo>
                    <a:pt x="3251" y="1625"/>
                  </a:lnTo>
                  <a:lnTo>
                    <a:pt x="3222" y="1621"/>
                  </a:lnTo>
                  <a:lnTo>
                    <a:pt x="3194" y="1621"/>
                  </a:lnTo>
                  <a:lnTo>
                    <a:pt x="3165" y="1619"/>
                  </a:lnTo>
                  <a:lnTo>
                    <a:pt x="3139" y="1617"/>
                  </a:lnTo>
                  <a:lnTo>
                    <a:pt x="3114" y="1617"/>
                  </a:lnTo>
                  <a:lnTo>
                    <a:pt x="3090" y="1617"/>
                  </a:lnTo>
                  <a:lnTo>
                    <a:pt x="3070" y="1621"/>
                  </a:lnTo>
                  <a:lnTo>
                    <a:pt x="3055" y="1625"/>
                  </a:lnTo>
                  <a:lnTo>
                    <a:pt x="3044" y="1634"/>
                  </a:lnTo>
                  <a:lnTo>
                    <a:pt x="3039" y="1645"/>
                  </a:lnTo>
                  <a:lnTo>
                    <a:pt x="3041" y="1661"/>
                  </a:lnTo>
                  <a:lnTo>
                    <a:pt x="3046" y="1689"/>
                  </a:lnTo>
                  <a:lnTo>
                    <a:pt x="3048" y="1715"/>
                  </a:lnTo>
                  <a:lnTo>
                    <a:pt x="3046" y="1738"/>
                  </a:lnTo>
                  <a:lnTo>
                    <a:pt x="3041" y="1757"/>
                  </a:lnTo>
                  <a:lnTo>
                    <a:pt x="3033" y="1771"/>
                  </a:lnTo>
                  <a:lnTo>
                    <a:pt x="3020" y="1779"/>
                  </a:lnTo>
                  <a:lnTo>
                    <a:pt x="3017" y="1779"/>
                  </a:lnTo>
                  <a:lnTo>
                    <a:pt x="3011" y="1781"/>
                  </a:lnTo>
                  <a:lnTo>
                    <a:pt x="2998" y="1781"/>
                  </a:lnTo>
                  <a:lnTo>
                    <a:pt x="2984" y="1782"/>
                  </a:lnTo>
                  <a:lnTo>
                    <a:pt x="2969" y="1784"/>
                  </a:lnTo>
                  <a:lnTo>
                    <a:pt x="2958" y="1790"/>
                  </a:lnTo>
                  <a:lnTo>
                    <a:pt x="2949" y="1799"/>
                  </a:lnTo>
                  <a:lnTo>
                    <a:pt x="2943" y="1810"/>
                  </a:lnTo>
                  <a:lnTo>
                    <a:pt x="2943" y="1825"/>
                  </a:lnTo>
                  <a:lnTo>
                    <a:pt x="2945" y="1841"/>
                  </a:lnTo>
                  <a:lnTo>
                    <a:pt x="2943" y="1852"/>
                  </a:lnTo>
                  <a:lnTo>
                    <a:pt x="2936" y="1859"/>
                  </a:lnTo>
                  <a:lnTo>
                    <a:pt x="2929" y="1867"/>
                  </a:lnTo>
                  <a:lnTo>
                    <a:pt x="2918" y="1872"/>
                  </a:lnTo>
                  <a:lnTo>
                    <a:pt x="2905" y="1881"/>
                  </a:lnTo>
                  <a:lnTo>
                    <a:pt x="2881" y="1898"/>
                  </a:lnTo>
                  <a:lnTo>
                    <a:pt x="2854" y="1911"/>
                  </a:lnTo>
                  <a:lnTo>
                    <a:pt x="2832" y="1916"/>
                  </a:lnTo>
                  <a:lnTo>
                    <a:pt x="2810" y="1914"/>
                  </a:lnTo>
                  <a:lnTo>
                    <a:pt x="2786" y="1905"/>
                  </a:lnTo>
                  <a:lnTo>
                    <a:pt x="2768" y="1896"/>
                  </a:lnTo>
                  <a:lnTo>
                    <a:pt x="2746" y="1894"/>
                  </a:lnTo>
                  <a:lnTo>
                    <a:pt x="2724" y="1894"/>
                  </a:lnTo>
                  <a:lnTo>
                    <a:pt x="2702" y="1896"/>
                  </a:lnTo>
                  <a:lnTo>
                    <a:pt x="2685" y="1894"/>
                  </a:lnTo>
                  <a:lnTo>
                    <a:pt x="2671" y="1892"/>
                  </a:lnTo>
                  <a:lnTo>
                    <a:pt x="2660" y="1889"/>
                  </a:lnTo>
                  <a:lnTo>
                    <a:pt x="2652" y="1880"/>
                  </a:lnTo>
                  <a:lnTo>
                    <a:pt x="2650" y="1865"/>
                  </a:lnTo>
                  <a:lnTo>
                    <a:pt x="2649" y="1843"/>
                  </a:lnTo>
                  <a:lnTo>
                    <a:pt x="2643" y="1823"/>
                  </a:lnTo>
                  <a:lnTo>
                    <a:pt x="2638" y="1806"/>
                  </a:lnTo>
                  <a:lnTo>
                    <a:pt x="2632" y="1790"/>
                  </a:lnTo>
                  <a:lnTo>
                    <a:pt x="2628" y="1773"/>
                  </a:lnTo>
                  <a:lnTo>
                    <a:pt x="2630" y="1755"/>
                  </a:lnTo>
                  <a:lnTo>
                    <a:pt x="2639" y="1735"/>
                  </a:lnTo>
                  <a:lnTo>
                    <a:pt x="2647" y="1716"/>
                  </a:lnTo>
                  <a:lnTo>
                    <a:pt x="2652" y="1698"/>
                  </a:lnTo>
                  <a:lnTo>
                    <a:pt x="2654" y="1680"/>
                  </a:lnTo>
                  <a:lnTo>
                    <a:pt x="2656" y="1665"/>
                  </a:lnTo>
                  <a:lnTo>
                    <a:pt x="2660" y="1652"/>
                  </a:lnTo>
                  <a:lnTo>
                    <a:pt x="2667" y="1641"/>
                  </a:lnTo>
                  <a:lnTo>
                    <a:pt x="2678" y="1636"/>
                  </a:lnTo>
                  <a:lnTo>
                    <a:pt x="2694" y="1632"/>
                  </a:lnTo>
                  <a:lnTo>
                    <a:pt x="2702" y="1632"/>
                  </a:lnTo>
                  <a:lnTo>
                    <a:pt x="2727" y="1634"/>
                  </a:lnTo>
                  <a:lnTo>
                    <a:pt x="2749" y="1638"/>
                  </a:lnTo>
                  <a:lnTo>
                    <a:pt x="2771" y="1641"/>
                  </a:lnTo>
                  <a:lnTo>
                    <a:pt x="2795" y="1643"/>
                  </a:lnTo>
                  <a:lnTo>
                    <a:pt x="2826" y="1645"/>
                  </a:lnTo>
                  <a:lnTo>
                    <a:pt x="2841" y="1643"/>
                  </a:lnTo>
                  <a:lnTo>
                    <a:pt x="2854" y="1639"/>
                  </a:lnTo>
                  <a:lnTo>
                    <a:pt x="2876" y="1628"/>
                  </a:lnTo>
                  <a:lnTo>
                    <a:pt x="2894" y="1614"/>
                  </a:lnTo>
                  <a:lnTo>
                    <a:pt x="2905" y="1597"/>
                  </a:lnTo>
                  <a:lnTo>
                    <a:pt x="2909" y="1577"/>
                  </a:lnTo>
                  <a:lnTo>
                    <a:pt x="2903" y="1557"/>
                  </a:lnTo>
                  <a:lnTo>
                    <a:pt x="2887" y="1537"/>
                  </a:lnTo>
                  <a:lnTo>
                    <a:pt x="2868" y="1513"/>
                  </a:lnTo>
                  <a:lnTo>
                    <a:pt x="2857" y="1487"/>
                  </a:lnTo>
                  <a:lnTo>
                    <a:pt x="2856" y="1460"/>
                  </a:lnTo>
                  <a:lnTo>
                    <a:pt x="2859" y="1432"/>
                  </a:lnTo>
                  <a:lnTo>
                    <a:pt x="2868" y="1405"/>
                  </a:lnTo>
                  <a:lnTo>
                    <a:pt x="2881" y="1377"/>
                  </a:lnTo>
                  <a:lnTo>
                    <a:pt x="2894" y="1359"/>
                  </a:lnTo>
                  <a:lnTo>
                    <a:pt x="2907" y="1348"/>
                  </a:lnTo>
                  <a:lnTo>
                    <a:pt x="2921" y="1342"/>
                  </a:lnTo>
                  <a:lnTo>
                    <a:pt x="2938" y="1340"/>
                  </a:lnTo>
                  <a:lnTo>
                    <a:pt x="2958" y="1339"/>
                  </a:lnTo>
                  <a:lnTo>
                    <a:pt x="2984" y="1335"/>
                  </a:lnTo>
                  <a:lnTo>
                    <a:pt x="2995" y="1333"/>
                  </a:lnTo>
                  <a:lnTo>
                    <a:pt x="3020" y="1324"/>
                  </a:lnTo>
                  <a:lnTo>
                    <a:pt x="3064" y="1306"/>
                  </a:lnTo>
                  <a:lnTo>
                    <a:pt x="3105" y="1280"/>
                  </a:lnTo>
                  <a:lnTo>
                    <a:pt x="3141" y="1252"/>
                  </a:lnTo>
                  <a:lnTo>
                    <a:pt x="3171" y="1225"/>
                  </a:lnTo>
                  <a:lnTo>
                    <a:pt x="3183" y="1208"/>
                  </a:lnTo>
                  <a:lnTo>
                    <a:pt x="3193" y="1188"/>
                  </a:lnTo>
                  <a:lnTo>
                    <a:pt x="3200" y="1168"/>
                  </a:lnTo>
                  <a:lnTo>
                    <a:pt x="3205" y="1148"/>
                  </a:lnTo>
                  <a:lnTo>
                    <a:pt x="3211" y="1130"/>
                  </a:lnTo>
                  <a:lnTo>
                    <a:pt x="3218" y="1115"/>
                  </a:lnTo>
                  <a:lnTo>
                    <a:pt x="3229" y="1104"/>
                  </a:lnTo>
                  <a:lnTo>
                    <a:pt x="3244" y="1100"/>
                  </a:lnTo>
                  <a:lnTo>
                    <a:pt x="3258" y="1102"/>
                  </a:lnTo>
                  <a:lnTo>
                    <a:pt x="3266" y="1109"/>
                  </a:lnTo>
                  <a:lnTo>
                    <a:pt x="3273" y="1117"/>
                  </a:lnTo>
                  <a:lnTo>
                    <a:pt x="3279" y="1126"/>
                  </a:lnTo>
                  <a:lnTo>
                    <a:pt x="3286" y="1135"/>
                  </a:lnTo>
                  <a:lnTo>
                    <a:pt x="3295" y="1144"/>
                  </a:lnTo>
                  <a:lnTo>
                    <a:pt x="3312" y="1150"/>
                  </a:lnTo>
                  <a:lnTo>
                    <a:pt x="3334" y="1152"/>
                  </a:lnTo>
                  <a:lnTo>
                    <a:pt x="3363" y="1150"/>
                  </a:lnTo>
                  <a:lnTo>
                    <a:pt x="3387" y="1146"/>
                  </a:lnTo>
                  <a:lnTo>
                    <a:pt x="3405" y="1141"/>
                  </a:lnTo>
                  <a:lnTo>
                    <a:pt x="3423" y="1135"/>
                  </a:lnTo>
                  <a:lnTo>
                    <a:pt x="3443" y="1130"/>
                  </a:lnTo>
                  <a:lnTo>
                    <a:pt x="3464" y="1124"/>
                  </a:lnTo>
                  <a:lnTo>
                    <a:pt x="3487" y="1124"/>
                  </a:lnTo>
                  <a:lnTo>
                    <a:pt x="3513" y="1126"/>
                  </a:lnTo>
                  <a:lnTo>
                    <a:pt x="3537" y="1133"/>
                  </a:lnTo>
                  <a:lnTo>
                    <a:pt x="3559" y="1141"/>
                  </a:lnTo>
                  <a:lnTo>
                    <a:pt x="3581" y="1146"/>
                  </a:lnTo>
                  <a:lnTo>
                    <a:pt x="3601" y="1150"/>
                  </a:lnTo>
                  <a:lnTo>
                    <a:pt x="3619" y="1146"/>
                  </a:lnTo>
                  <a:lnTo>
                    <a:pt x="3639" y="1135"/>
                  </a:lnTo>
                  <a:lnTo>
                    <a:pt x="3650" y="1122"/>
                  </a:lnTo>
                  <a:lnTo>
                    <a:pt x="3654" y="1108"/>
                  </a:lnTo>
                  <a:lnTo>
                    <a:pt x="3654" y="1093"/>
                  </a:lnTo>
                  <a:lnTo>
                    <a:pt x="3652" y="1080"/>
                  </a:lnTo>
                  <a:lnTo>
                    <a:pt x="3649" y="1065"/>
                  </a:lnTo>
                  <a:lnTo>
                    <a:pt x="3645" y="1052"/>
                  </a:lnTo>
                  <a:lnTo>
                    <a:pt x="3645" y="1043"/>
                  </a:lnTo>
                  <a:lnTo>
                    <a:pt x="3649" y="1034"/>
                  </a:lnTo>
                  <a:lnTo>
                    <a:pt x="3658" y="1029"/>
                  </a:lnTo>
                  <a:lnTo>
                    <a:pt x="3674" y="1027"/>
                  </a:lnTo>
                  <a:lnTo>
                    <a:pt x="3696" y="1027"/>
                  </a:lnTo>
                  <a:lnTo>
                    <a:pt x="3716" y="1027"/>
                  </a:lnTo>
                  <a:lnTo>
                    <a:pt x="3735" y="1027"/>
                  </a:lnTo>
                  <a:lnTo>
                    <a:pt x="3749" y="1025"/>
                  </a:lnTo>
                  <a:lnTo>
                    <a:pt x="3760" y="1021"/>
                  </a:lnTo>
                  <a:lnTo>
                    <a:pt x="3766" y="1016"/>
                  </a:lnTo>
                  <a:lnTo>
                    <a:pt x="3766" y="1008"/>
                  </a:lnTo>
                  <a:lnTo>
                    <a:pt x="3760" y="996"/>
                  </a:lnTo>
                  <a:lnTo>
                    <a:pt x="3747" y="981"/>
                  </a:lnTo>
                  <a:lnTo>
                    <a:pt x="3735" y="968"/>
                  </a:lnTo>
                  <a:lnTo>
                    <a:pt x="3729" y="959"/>
                  </a:lnTo>
                  <a:lnTo>
                    <a:pt x="3729" y="953"/>
                  </a:lnTo>
                  <a:lnTo>
                    <a:pt x="3735" y="950"/>
                  </a:lnTo>
                  <a:lnTo>
                    <a:pt x="3744" y="948"/>
                  </a:lnTo>
                  <a:lnTo>
                    <a:pt x="3755" y="946"/>
                  </a:lnTo>
                  <a:lnTo>
                    <a:pt x="3769" y="944"/>
                  </a:lnTo>
                  <a:lnTo>
                    <a:pt x="3786" y="942"/>
                  </a:lnTo>
                  <a:lnTo>
                    <a:pt x="3804" y="937"/>
                  </a:lnTo>
                  <a:lnTo>
                    <a:pt x="3821" y="931"/>
                  </a:lnTo>
                  <a:lnTo>
                    <a:pt x="3841" y="917"/>
                  </a:lnTo>
                  <a:lnTo>
                    <a:pt x="3854" y="904"/>
                  </a:lnTo>
                  <a:lnTo>
                    <a:pt x="3859" y="891"/>
                  </a:lnTo>
                  <a:lnTo>
                    <a:pt x="3857" y="878"/>
                  </a:lnTo>
                  <a:lnTo>
                    <a:pt x="3846" y="871"/>
                  </a:lnTo>
                  <a:lnTo>
                    <a:pt x="3828" y="867"/>
                  </a:lnTo>
                  <a:lnTo>
                    <a:pt x="3804" y="869"/>
                  </a:lnTo>
                  <a:lnTo>
                    <a:pt x="3779" y="873"/>
                  </a:lnTo>
                  <a:lnTo>
                    <a:pt x="3755" y="880"/>
                  </a:lnTo>
                  <a:lnTo>
                    <a:pt x="3733" y="886"/>
                  </a:lnTo>
                  <a:lnTo>
                    <a:pt x="3713" y="889"/>
                  </a:lnTo>
                  <a:lnTo>
                    <a:pt x="3694" y="889"/>
                  </a:lnTo>
                  <a:lnTo>
                    <a:pt x="3678" y="884"/>
                  </a:lnTo>
                  <a:lnTo>
                    <a:pt x="3663" y="873"/>
                  </a:lnTo>
                  <a:lnTo>
                    <a:pt x="3650" y="851"/>
                  </a:lnTo>
                  <a:lnTo>
                    <a:pt x="3645" y="825"/>
                  </a:lnTo>
                  <a:lnTo>
                    <a:pt x="3649" y="799"/>
                  </a:lnTo>
                  <a:lnTo>
                    <a:pt x="3660" y="772"/>
                  </a:lnTo>
                  <a:lnTo>
                    <a:pt x="3674" y="746"/>
                  </a:lnTo>
                  <a:lnTo>
                    <a:pt x="3693" y="721"/>
                  </a:lnTo>
                  <a:lnTo>
                    <a:pt x="3715" y="697"/>
                  </a:lnTo>
                  <a:lnTo>
                    <a:pt x="3735" y="673"/>
                  </a:lnTo>
                  <a:lnTo>
                    <a:pt x="3753" y="653"/>
                  </a:lnTo>
                  <a:lnTo>
                    <a:pt x="3758" y="645"/>
                  </a:lnTo>
                  <a:lnTo>
                    <a:pt x="3762" y="638"/>
                  </a:lnTo>
                  <a:lnTo>
                    <a:pt x="3762" y="631"/>
                  </a:lnTo>
                  <a:lnTo>
                    <a:pt x="3762" y="623"/>
                  </a:lnTo>
                  <a:close/>
                  <a:moveTo>
                    <a:pt x="2273" y="568"/>
                  </a:moveTo>
                  <a:lnTo>
                    <a:pt x="2288" y="572"/>
                  </a:lnTo>
                  <a:lnTo>
                    <a:pt x="2313" y="583"/>
                  </a:lnTo>
                  <a:lnTo>
                    <a:pt x="2335" y="589"/>
                  </a:lnTo>
                  <a:lnTo>
                    <a:pt x="2354" y="592"/>
                  </a:lnTo>
                  <a:lnTo>
                    <a:pt x="2370" y="594"/>
                  </a:lnTo>
                  <a:lnTo>
                    <a:pt x="2389" y="596"/>
                  </a:lnTo>
                  <a:lnTo>
                    <a:pt x="2409" y="598"/>
                  </a:lnTo>
                  <a:lnTo>
                    <a:pt x="2410" y="596"/>
                  </a:lnTo>
                  <a:lnTo>
                    <a:pt x="2429" y="592"/>
                  </a:lnTo>
                  <a:lnTo>
                    <a:pt x="2445" y="592"/>
                  </a:lnTo>
                  <a:lnTo>
                    <a:pt x="2473" y="596"/>
                  </a:lnTo>
                  <a:lnTo>
                    <a:pt x="2493" y="607"/>
                  </a:lnTo>
                  <a:lnTo>
                    <a:pt x="2506" y="623"/>
                  </a:lnTo>
                  <a:lnTo>
                    <a:pt x="2509" y="644"/>
                  </a:lnTo>
                  <a:lnTo>
                    <a:pt x="2506" y="666"/>
                  </a:lnTo>
                  <a:lnTo>
                    <a:pt x="2493" y="688"/>
                  </a:lnTo>
                  <a:lnTo>
                    <a:pt x="2471" y="708"/>
                  </a:lnTo>
                  <a:lnTo>
                    <a:pt x="2445" y="728"/>
                  </a:lnTo>
                  <a:lnTo>
                    <a:pt x="2410" y="746"/>
                  </a:lnTo>
                  <a:lnTo>
                    <a:pt x="2383" y="754"/>
                  </a:lnTo>
                  <a:lnTo>
                    <a:pt x="2354" y="757"/>
                  </a:lnTo>
                  <a:lnTo>
                    <a:pt x="2324" y="755"/>
                  </a:lnTo>
                  <a:lnTo>
                    <a:pt x="2293" y="744"/>
                  </a:lnTo>
                  <a:lnTo>
                    <a:pt x="2262" y="726"/>
                  </a:lnTo>
                  <a:lnTo>
                    <a:pt x="2258" y="722"/>
                  </a:lnTo>
                  <a:lnTo>
                    <a:pt x="2235" y="697"/>
                  </a:lnTo>
                  <a:lnTo>
                    <a:pt x="2220" y="669"/>
                  </a:lnTo>
                  <a:lnTo>
                    <a:pt x="2216" y="642"/>
                  </a:lnTo>
                  <a:lnTo>
                    <a:pt x="2218" y="618"/>
                  </a:lnTo>
                  <a:lnTo>
                    <a:pt x="2227" y="596"/>
                  </a:lnTo>
                  <a:lnTo>
                    <a:pt x="2240" y="579"/>
                  </a:lnTo>
                  <a:lnTo>
                    <a:pt x="2258" y="570"/>
                  </a:lnTo>
                  <a:lnTo>
                    <a:pt x="2273" y="568"/>
                  </a:lnTo>
                  <a:close/>
                  <a:moveTo>
                    <a:pt x="846" y="475"/>
                  </a:moveTo>
                  <a:lnTo>
                    <a:pt x="852" y="482"/>
                  </a:lnTo>
                  <a:lnTo>
                    <a:pt x="859" y="488"/>
                  </a:lnTo>
                  <a:lnTo>
                    <a:pt x="868" y="493"/>
                  </a:lnTo>
                  <a:lnTo>
                    <a:pt x="874" y="495"/>
                  </a:lnTo>
                  <a:lnTo>
                    <a:pt x="899" y="508"/>
                  </a:lnTo>
                  <a:lnTo>
                    <a:pt x="921" y="526"/>
                  </a:lnTo>
                  <a:lnTo>
                    <a:pt x="938" y="548"/>
                  </a:lnTo>
                  <a:lnTo>
                    <a:pt x="947" y="565"/>
                  </a:lnTo>
                  <a:lnTo>
                    <a:pt x="953" y="583"/>
                  </a:lnTo>
                  <a:lnTo>
                    <a:pt x="953" y="598"/>
                  </a:lnTo>
                  <a:lnTo>
                    <a:pt x="947" y="609"/>
                  </a:lnTo>
                  <a:lnTo>
                    <a:pt x="938" y="614"/>
                  </a:lnTo>
                  <a:lnTo>
                    <a:pt x="931" y="616"/>
                  </a:lnTo>
                  <a:lnTo>
                    <a:pt x="921" y="616"/>
                  </a:lnTo>
                  <a:lnTo>
                    <a:pt x="912" y="612"/>
                  </a:lnTo>
                  <a:lnTo>
                    <a:pt x="888" y="609"/>
                  </a:lnTo>
                  <a:lnTo>
                    <a:pt x="868" y="605"/>
                  </a:lnTo>
                  <a:lnTo>
                    <a:pt x="848" y="607"/>
                  </a:lnTo>
                  <a:lnTo>
                    <a:pt x="834" y="612"/>
                  </a:lnTo>
                  <a:lnTo>
                    <a:pt x="824" y="620"/>
                  </a:lnTo>
                  <a:lnTo>
                    <a:pt x="821" y="631"/>
                  </a:lnTo>
                  <a:lnTo>
                    <a:pt x="824" y="645"/>
                  </a:lnTo>
                  <a:lnTo>
                    <a:pt x="834" y="662"/>
                  </a:lnTo>
                  <a:lnTo>
                    <a:pt x="854" y="682"/>
                  </a:lnTo>
                  <a:lnTo>
                    <a:pt x="861" y="691"/>
                  </a:lnTo>
                  <a:lnTo>
                    <a:pt x="868" y="699"/>
                  </a:lnTo>
                  <a:lnTo>
                    <a:pt x="881" y="722"/>
                  </a:lnTo>
                  <a:lnTo>
                    <a:pt x="887" y="746"/>
                  </a:lnTo>
                  <a:lnTo>
                    <a:pt x="887" y="766"/>
                  </a:lnTo>
                  <a:lnTo>
                    <a:pt x="879" y="785"/>
                  </a:lnTo>
                  <a:lnTo>
                    <a:pt x="868" y="799"/>
                  </a:lnTo>
                  <a:lnTo>
                    <a:pt x="854" y="807"/>
                  </a:lnTo>
                  <a:lnTo>
                    <a:pt x="837" y="810"/>
                  </a:lnTo>
                  <a:lnTo>
                    <a:pt x="821" y="807"/>
                  </a:lnTo>
                  <a:lnTo>
                    <a:pt x="797" y="798"/>
                  </a:lnTo>
                  <a:lnTo>
                    <a:pt x="766" y="785"/>
                  </a:lnTo>
                  <a:lnTo>
                    <a:pt x="724" y="770"/>
                  </a:lnTo>
                  <a:lnTo>
                    <a:pt x="678" y="755"/>
                  </a:lnTo>
                  <a:lnTo>
                    <a:pt x="628" y="739"/>
                  </a:lnTo>
                  <a:lnTo>
                    <a:pt x="577" y="726"/>
                  </a:lnTo>
                  <a:lnTo>
                    <a:pt x="650" y="649"/>
                  </a:lnTo>
                  <a:lnTo>
                    <a:pt x="678" y="622"/>
                  </a:lnTo>
                  <a:lnTo>
                    <a:pt x="727" y="576"/>
                  </a:lnTo>
                  <a:lnTo>
                    <a:pt x="766" y="543"/>
                  </a:lnTo>
                  <a:lnTo>
                    <a:pt x="766" y="543"/>
                  </a:lnTo>
                  <a:lnTo>
                    <a:pt x="846" y="475"/>
                  </a:lnTo>
                  <a:close/>
                  <a:moveTo>
                    <a:pt x="3513" y="416"/>
                  </a:moveTo>
                  <a:lnTo>
                    <a:pt x="3552" y="444"/>
                  </a:lnTo>
                  <a:lnTo>
                    <a:pt x="3632" y="508"/>
                  </a:lnTo>
                  <a:lnTo>
                    <a:pt x="3711" y="576"/>
                  </a:lnTo>
                  <a:lnTo>
                    <a:pt x="3747" y="611"/>
                  </a:lnTo>
                  <a:lnTo>
                    <a:pt x="3733" y="605"/>
                  </a:lnTo>
                  <a:lnTo>
                    <a:pt x="3716" y="605"/>
                  </a:lnTo>
                  <a:lnTo>
                    <a:pt x="3698" y="607"/>
                  </a:lnTo>
                  <a:lnTo>
                    <a:pt x="3683" y="614"/>
                  </a:lnTo>
                  <a:lnTo>
                    <a:pt x="3671" y="625"/>
                  </a:lnTo>
                  <a:lnTo>
                    <a:pt x="3661" y="642"/>
                  </a:lnTo>
                  <a:lnTo>
                    <a:pt x="3650" y="671"/>
                  </a:lnTo>
                  <a:lnTo>
                    <a:pt x="3632" y="695"/>
                  </a:lnTo>
                  <a:lnTo>
                    <a:pt x="3610" y="719"/>
                  </a:lnTo>
                  <a:lnTo>
                    <a:pt x="3588" y="741"/>
                  </a:lnTo>
                  <a:lnTo>
                    <a:pt x="3570" y="766"/>
                  </a:lnTo>
                  <a:lnTo>
                    <a:pt x="3555" y="794"/>
                  </a:lnTo>
                  <a:lnTo>
                    <a:pt x="3552" y="818"/>
                  </a:lnTo>
                  <a:lnTo>
                    <a:pt x="3553" y="840"/>
                  </a:lnTo>
                  <a:lnTo>
                    <a:pt x="3563" y="862"/>
                  </a:lnTo>
                  <a:lnTo>
                    <a:pt x="3572" y="884"/>
                  </a:lnTo>
                  <a:lnTo>
                    <a:pt x="3581" y="904"/>
                  </a:lnTo>
                  <a:lnTo>
                    <a:pt x="3584" y="922"/>
                  </a:lnTo>
                  <a:lnTo>
                    <a:pt x="3583" y="941"/>
                  </a:lnTo>
                  <a:lnTo>
                    <a:pt x="3572" y="959"/>
                  </a:lnTo>
                  <a:lnTo>
                    <a:pt x="3552" y="981"/>
                  </a:lnTo>
                  <a:lnTo>
                    <a:pt x="3533" y="1005"/>
                  </a:lnTo>
                  <a:lnTo>
                    <a:pt x="3519" y="1023"/>
                  </a:lnTo>
                  <a:lnTo>
                    <a:pt x="3504" y="1040"/>
                  </a:lnTo>
                  <a:lnTo>
                    <a:pt x="3487" y="1051"/>
                  </a:lnTo>
                  <a:lnTo>
                    <a:pt x="3469" y="1054"/>
                  </a:lnTo>
                  <a:lnTo>
                    <a:pt x="3460" y="1056"/>
                  </a:lnTo>
                  <a:lnTo>
                    <a:pt x="3451" y="1062"/>
                  </a:lnTo>
                  <a:lnTo>
                    <a:pt x="3443" y="1067"/>
                  </a:lnTo>
                  <a:lnTo>
                    <a:pt x="3431" y="1076"/>
                  </a:lnTo>
                  <a:lnTo>
                    <a:pt x="3420" y="1087"/>
                  </a:lnTo>
                  <a:lnTo>
                    <a:pt x="3410" y="1097"/>
                  </a:lnTo>
                  <a:lnTo>
                    <a:pt x="3401" y="1102"/>
                  </a:lnTo>
                  <a:lnTo>
                    <a:pt x="3392" y="1102"/>
                  </a:lnTo>
                  <a:lnTo>
                    <a:pt x="3385" y="1097"/>
                  </a:lnTo>
                  <a:lnTo>
                    <a:pt x="3379" y="1084"/>
                  </a:lnTo>
                  <a:lnTo>
                    <a:pt x="3372" y="1060"/>
                  </a:lnTo>
                  <a:lnTo>
                    <a:pt x="3361" y="1036"/>
                  </a:lnTo>
                  <a:lnTo>
                    <a:pt x="3350" y="1016"/>
                  </a:lnTo>
                  <a:lnTo>
                    <a:pt x="3335" y="999"/>
                  </a:lnTo>
                  <a:lnTo>
                    <a:pt x="3321" y="988"/>
                  </a:lnTo>
                  <a:lnTo>
                    <a:pt x="3306" y="986"/>
                  </a:lnTo>
                  <a:lnTo>
                    <a:pt x="3290" y="994"/>
                  </a:lnTo>
                  <a:lnTo>
                    <a:pt x="3279" y="1003"/>
                  </a:lnTo>
                  <a:lnTo>
                    <a:pt x="3269" y="1016"/>
                  </a:lnTo>
                  <a:lnTo>
                    <a:pt x="3262" y="1030"/>
                  </a:lnTo>
                  <a:lnTo>
                    <a:pt x="3257" y="1043"/>
                  </a:lnTo>
                  <a:lnTo>
                    <a:pt x="3251" y="1056"/>
                  </a:lnTo>
                  <a:lnTo>
                    <a:pt x="3244" y="1065"/>
                  </a:lnTo>
                  <a:lnTo>
                    <a:pt x="3238" y="1069"/>
                  </a:lnTo>
                  <a:lnTo>
                    <a:pt x="3229" y="1067"/>
                  </a:lnTo>
                  <a:lnTo>
                    <a:pt x="3218" y="1056"/>
                  </a:lnTo>
                  <a:lnTo>
                    <a:pt x="3204" y="1038"/>
                  </a:lnTo>
                  <a:lnTo>
                    <a:pt x="3185" y="1007"/>
                  </a:lnTo>
                  <a:lnTo>
                    <a:pt x="3169" y="974"/>
                  </a:lnTo>
                  <a:lnTo>
                    <a:pt x="3154" y="939"/>
                  </a:lnTo>
                  <a:lnTo>
                    <a:pt x="3145" y="904"/>
                  </a:lnTo>
                  <a:lnTo>
                    <a:pt x="3139" y="871"/>
                  </a:lnTo>
                  <a:lnTo>
                    <a:pt x="3139" y="838"/>
                  </a:lnTo>
                  <a:lnTo>
                    <a:pt x="3149" y="809"/>
                  </a:lnTo>
                  <a:lnTo>
                    <a:pt x="3165" y="783"/>
                  </a:lnTo>
                  <a:lnTo>
                    <a:pt x="3202" y="748"/>
                  </a:lnTo>
                  <a:lnTo>
                    <a:pt x="3240" y="713"/>
                  </a:lnTo>
                  <a:lnTo>
                    <a:pt x="3279" y="678"/>
                  </a:lnTo>
                  <a:lnTo>
                    <a:pt x="3315" y="644"/>
                  </a:lnTo>
                  <a:lnTo>
                    <a:pt x="3346" y="609"/>
                  </a:lnTo>
                  <a:lnTo>
                    <a:pt x="3365" y="583"/>
                  </a:lnTo>
                  <a:lnTo>
                    <a:pt x="3387" y="552"/>
                  </a:lnTo>
                  <a:lnTo>
                    <a:pt x="3414" y="519"/>
                  </a:lnTo>
                  <a:lnTo>
                    <a:pt x="3443" y="484"/>
                  </a:lnTo>
                  <a:lnTo>
                    <a:pt x="3478" y="447"/>
                  </a:lnTo>
                  <a:lnTo>
                    <a:pt x="3513" y="416"/>
                  </a:lnTo>
                  <a:close/>
                  <a:moveTo>
                    <a:pt x="2707" y="271"/>
                  </a:moveTo>
                  <a:lnTo>
                    <a:pt x="2716" y="271"/>
                  </a:lnTo>
                  <a:lnTo>
                    <a:pt x="2731" y="273"/>
                  </a:lnTo>
                  <a:lnTo>
                    <a:pt x="2742" y="280"/>
                  </a:lnTo>
                  <a:lnTo>
                    <a:pt x="2753" y="291"/>
                  </a:lnTo>
                  <a:lnTo>
                    <a:pt x="2760" y="302"/>
                  </a:lnTo>
                  <a:lnTo>
                    <a:pt x="2766" y="315"/>
                  </a:lnTo>
                  <a:lnTo>
                    <a:pt x="2766" y="328"/>
                  </a:lnTo>
                  <a:lnTo>
                    <a:pt x="2760" y="339"/>
                  </a:lnTo>
                  <a:lnTo>
                    <a:pt x="2751" y="345"/>
                  </a:lnTo>
                  <a:lnTo>
                    <a:pt x="2735" y="348"/>
                  </a:lnTo>
                  <a:lnTo>
                    <a:pt x="2716" y="345"/>
                  </a:lnTo>
                  <a:lnTo>
                    <a:pt x="2702" y="337"/>
                  </a:lnTo>
                  <a:lnTo>
                    <a:pt x="2689" y="328"/>
                  </a:lnTo>
                  <a:lnTo>
                    <a:pt x="2680" y="317"/>
                  </a:lnTo>
                  <a:lnTo>
                    <a:pt x="2674" y="304"/>
                  </a:lnTo>
                  <a:lnTo>
                    <a:pt x="2672" y="293"/>
                  </a:lnTo>
                  <a:lnTo>
                    <a:pt x="2676" y="282"/>
                  </a:lnTo>
                  <a:lnTo>
                    <a:pt x="2685" y="275"/>
                  </a:lnTo>
                  <a:lnTo>
                    <a:pt x="2702" y="271"/>
                  </a:lnTo>
                  <a:lnTo>
                    <a:pt x="2707" y="271"/>
                  </a:lnTo>
                  <a:close/>
                  <a:moveTo>
                    <a:pt x="2218" y="0"/>
                  </a:moveTo>
                  <a:lnTo>
                    <a:pt x="2258" y="0"/>
                  </a:lnTo>
                  <a:lnTo>
                    <a:pt x="2258" y="0"/>
                  </a:lnTo>
                  <a:lnTo>
                    <a:pt x="2301" y="0"/>
                  </a:lnTo>
                  <a:lnTo>
                    <a:pt x="2299" y="16"/>
                  </a:lnTo>
                  <a:lnTo>
                    <a:pt x="2293" y="33"/>
                  </a:lnTo>
                  <a:lnTo>
                    <a:pt x="2279" y="49"/>
                  </a:lnTo>
                  <a:lnTo>
                    <a:pt x="2268" y="62"/>
                  </a:lnTo>
                  <a:lnTo>
                    <a:pt x="2258" y="75"/>
                  </a:lnTo>
                  <a:lnTo>
                    <a:pt x="2247" y="90"/>
                  </a:lnTo>
                  <a:lnTo>
                    <a:pt x="2238" y="104"/>
                  </a:lnTo>
                  <a:lnTo>
                    <a:pt x="2229" y="117"/>
                  </a:lnTo>
                  <a:lnTo>
                    <a:pt x="2218" y="126"/>
                  </a:lnTo>
                  <a:lnTo>
                    <a:pt x="2207" y="134"/>
                  </a:lnTo>
                  <a:lnTo>
                    <a:pt x="2191" y="139"/>
                  </a:lnTo>
                  <a:lnTo>
                    <a:pt x="2167" y="141"/>
                  </a:lnTo>
                  <a:lnTo>
                    <a:pt x="2154" y="143"/>
                  </a:lnTo>
                  <a:lnTo>
                    <a:pt x="2147" y="148"/>
                  </a:lnTo>
                  <a:lnTo>
                    <a:pt x="2147" y="156"/>
                  </a:lnTo>
                  <a:lnTo>
                    <a:pt x="2152" y="167"/>
                  </a:lnTo>
                  <a:lnTo>
                    <a:pt x="2160" y="180"/>
                  </a:lnTo>
                  <a:lnTo>
                    <a:pt x="2169" y="192"/>
                  </a:lnTo>
                  <a:lnTo>
                    <a:pt x="2178" y="207"/>
                  </a:lnTo>
                  <a:lnTo>
                    <a:pt x="2187" y="220"/>
                  </a:lnTo>
                  <a:lnTo>
                    <a:pt x="2194" y="233"/>
                  </a:lnTo>
                  <a:lnTo>
                    <a:pt x="2198" y="242"/>
                  </a:lnTo>
                  <a:lnTo>
                    <a:pt x="2196" y="251"/>
                  </a:lnTo>
                  <a:lnTo>
                    <a:pt x="2187" y="257"/>
                  </a:lnTo>
                  <a:lnTo>
                    <a:pt x="2172" y="258"/>
                  </a:lnTo>
                  <a:lnTo>
                    <a:pt x="2149" y="262"/>
                  </a:lnTo>
                  <a:lnTo>
                    <a:pt x="2128" y="269"/>
                  </a:lnTo>
                  <a:lnTo>
                    <a:pt x="2112" y="282"/>
                  </a:lnTo>
                  <a:lnTo>
                    <a:pt x="2101" y="295"/>
                  </a:lnTo>
                  <a:lnTo>
                    <a:pt x="2094" y="312"/>
                  </a:lnTo>
                  <a:lnTo>
                    <a:pt x="2094" y="326"/>
                  </a:lnTo>
                  <a:lnTo>
                    <a:pt x="2097" y="339"/>
                  </a:lnTo>
                  <a:lnTo>
                    <a:pt x="2106" y="350"/>
                  </a:lnTo>
                  <a:lnTo>
                    <a:pt x="2123" y="356"/>
                  </a:lnTo>
                  <a:lnTo>
                    <a:pt x="2145" y="356"/>
                  </a:lnTo>
                  <a:lnTo>
                    <a:pt x="2172" y="354"/>
                  </a:lnTo>
                  <a:lnTo>
                    <a:pt x="2193" y="356"/>
                  </a:lnTo>
                  <a:lnTo>
                    <a:pt x="2204" y="361"/>
                  </a:lnTo>
                  <a:lnTo>
                    <a:pt x="2207" y="370"/>
                  </a:lnTo>
                  <a:lnTo>
                    <a:pt x="2200" y="381"/>
                  </a:lnTo>
                  <a:lnTo>
                    <a:pt x="2187" y="394"/>
                  </a:lnTo>
                  <a:lnTo>
                    <a:pt x="2165" y="409"/>
                  </a:lnTo>
                  <a:lnTo>
                    <a:pt x="2134" y="425"/>
                  </a:lnTo>
                  <a:lnTo>
                    <a:pt x="2103" y="438"/>
                  </a:lnTo>
                  <a:lnTo>
                    <a:pt x="2068" y="449"/>
                  </a:lnTo>
                  <a:lnTo>
                    <a:pt x="2031" y="458"/>
                  </a:lnTo>
                  <a:lnTo>
                    <a:pt x="1995" y="467"/>
                  </a:lnTo>
                  <a:lnTo>
                    <a:pt x="1960" y="477"/>
                  </a:lnTo>
                  <a:lnTo>
                    <a:pt x="1927" y="488"/>
                  </a:lnTo>
                  <a:lnTo>
                    <a:pt x="1898" y="500"/>
                  </a:lnTo>
                  <a:lnTo>
                    <a:pt x="1874" y="517"/>
                  </a:lnTo>
                  <a:lnTo>
                    <a:pt x="1856" y="537"/>
                  </a:lnTo>
                  <a:lnTo>
                    <a:pt x="1839" y="557"/>
                  </a:lnTo>
                  <a:lnTo>
                    <a:pt x="1819" y="572"/>
                  </a:lnTo>
                  <a:lnTo>
                    <a:pt x="1793" y="585"/>
                  </a:lnTo>
                  <a:lnTo>
                    <a:pt x="1766" y="594"/>
                  </a:lnTo>
                  <a:lnTo>
                    <a:pt x="1738" y="605"/>
                  </a:lnTo>
                  <a:lnTo>
                    <a:pt x="1711" y="614"/>
                  </a:lnTo>
                  <a:lnTo>
                    <a:pt x="1687" y="623"/>
                  </a:lnTo>
                  <a:lnTo>
                    <a:pt x="1669" y="636"/>
                  </a:lnTo>
                  <a:lnTo>
                    <a:pt x="1656" y="649"/>
                  </a:lnTo>
                  <a:lnTo>
                    <a:pt x="1652" y="667"/>
                  </a:lnTo>
                  <a:lnTo>
                    <a:pt x="1652" y="684"/>
                  </a:lnTo>
                  <a:lnTo>
                    <a:pt x="1650" y="708"/>
                  </a:lnTo>
                  <a:lnTo>
                    <a:pt x="1647" y="733"/>
                  </a:lnTo>
                  <a:lnTo>
                    <a:pt x="1643" y="763"/>
                  </a:lnTo>
                  <a:lnTo>
                    <a:pt x="1636" y="792"/>
                  </a:lnTo>
                  <a:lnTo>
                    <a:pt x="1628" y="821"/>
                  </a:lnTo>
                  <a:lnTo>
                    <a:pt x="1617" y="851"/>
                  </a:lnTo>
                  <a:lnTo>
                    <a:pt x="1605" y="876"/>
                  </a:lnTo>
                  <a:lnTo>
                    <a:pt x="1590" y="898"/>
                  </a:lnTo>
                  <a:lnTo>
                    <a:pt x="1573" y="915"/>
                  </a:lnTo>
                  <a:lnTo>
                    <a:pt x="1551" y="926"/>
                  </a:lnTo>
                  <a:lnTo>
                    <a:pt x="1528" y="930"/>
                  </a:lnTo>
                  <a:lnTo>
                    <a:pt x="1502" y="924"/>
                  </a:lnTo>
                  <a:lnTo>
                    <a:pt x="1464" y="908"/>
                  </a:lnTo>
                  <a:lnTo>
                    <a:pt x="1432" y="886"/>
                  </a:lnTo>
                  <a:lnTo>
                    <a:pt x="1407" y="860"/>
                  </a:lnTo>
                  <a:lnTo>
                    <a:pt x="1385" y="831"/>
                  </a:lnTo>
                  <a:lnTo>
                    <a:pt x="1365" y="801"/>
                  </a:lnTo>
                  <a:lnTo>
                    <a:pt x="1348" y="770"/>
                  </a:lnTo>
                  <a:lnTo>
                    <a:pt x="1334" y="739"/>
                  </a:lnTo>
                  <a:lnTo>
                    <a:pt x="1319" y="710"/>
                  </a:lnTo>
                  <a:lnTo>
                    <a:pt x="1304" y="682"/>
                  </a:lnTo>
                  <a:lnTo>
                    <a:pt x="1291" y="658"/>
                  </a:lnTo>
                  <a:lnTo>
                    <a:pt x="1286" y="633"/>
                  </a:lnTo>
                  <a:lnTo>
                    <a:pt x="1288" y="609"/>
                  </a:lnTo>
                  <a:lnTo>
                    <a:pt x="1290" y="585"/>
                  </a:lnTo>
                  <a:lnTo>
                    <a:pt x="1295" y="563"/>
                  </a:lnTo>
                  <a:lnTo>
                    <a:pt x="1299" y="543"/>
                  </a:lnTo>
                  <a:lnTo>
                    <a:pt x="1299" y="526"/>
                  </a:lnTo>
                  <a:lnTo>
                    <a:pt x="1293" y="511"/>
                  </a:lnTo>
                  <a:lnTo>
                    <a:pt x="1282" y="500"/>
                  </a:lnTo>
                  <a:lnTo>
                    <a:pt x="1275" y="493"/>
                  </a:lnTo>
                  <a:lnTo>
                    <a:pt x="1273" y="482"/>
                  </a:lnTo>
                  <a:lnTo>
                    <a:pt x="1277" y="469"/>
                  </a:lnTo>
                  <a:lnTo>
                    <a:pt x="1284" y="456"/>
                  </a:lnTo>
                  <a:lnTo>
                    <a:pt x="1293" y="442"/>
                  </a:lnTo>
                  <a:lnTo>
                    <a:pt x="1304" y="427"/>
                  </a:lnTo>
                  <a:lnTo>
                    <a:pt x="1317" y="412"/>
                  </a:lnTo>
                  <a:lnTo>
                    <a:pt x="1328" y="401"/>
                  </a:lnTo>
                  <a:lnTo>
                    <a:pt x="1337" y="390"/>
                  </a:lnTo>
                  <a:lnTo>
                    <a:pt x="1345" y="385"/>
                  </a:lnTo>
                  <a:lnTo>
                    <a:pt x="1346" y="381"/>
                  </a:lnTo>
                  <a:lnTo>
                    <a:pt x="1345" y="381"/>
                  </a:lnTo>
                  <a:lnTo>
                    <a:pt x="1335" y="387"/>
                  </a:lnTo>
                  <a:lnTo>
                    <a:pt x="1319" y="396"/>
                  </a:lnTo>
                  <a:lnTo>
                    <a:pt x="1301" y="400"/>
                  </a:lnTo>
                  <a:lnTo>
                    <a:pt x="1284" y="400"/>
                  </a:lnTo>
                  <a:lnTo>
                    <a:pt x="1268" y="398"/>
                  </a:lnTo>
                  <a:lnTo>
                    <a:pt x="1255" y="392"/>
                  </a:lnTo>
                  <a:lnTo>
                    <a:pt x="1246" y="385"/>
                  </a:lnTo>
                  <a:lnTo>
                    <a:pt x="1242" y="376"/>
                  </a:lnTo>
                  <a:lnTo>
                    <a:pt x="1244" y="368"/>
                  </a:lnTo>
                  <a:lnTo>
                    <a:pt x="1253" y="361"/>
                  </a:lnTo>
                  <a:lnTo>
                    <a:pt x="1271" y="356"/>
                  </a:lnTo>
                  <a:lnTo>
                    <a:pt x="1293" y="348"/>
                  </a:lnTo>
                  <a:lnTo>
                    <a:pt x="1308" y="337"/>
                  </a:lnTo>
                  <a:lnTo>
                    <a:pt x="1315" y="324"/>
                  </a:lnTo>
                  <a:lnTo>
                    <a:pt x="1317" y="312"/>
                  </a:lnTo>
                  <a:lnTo>
                    <a:pt x="1315" y="299"/>
                  </a:lnTo>
                  <a:lnTo>
                    <a:pt x="1308" y="290"/>
                  </a:lnTo>
                  <a:lnTo>
                    <a:pt x="1297" y="282"/>
                  </a:lnTo>
                  <a:lnTo>
                    <a:pt x="1282" y="279"/>
                  </a:lnTo>
                  <a:lnTo>
                    <a:pt x="1266" y="280"/>
                  </a:lnTo>
                  <a:lnTo>
                    <a:pt x="1246" y="284"/>
                  </a:lnTo>
                  <a:lnTo>
                    <a:pt x="1227" y="284"/>
                  </a:lnTo>
                  <a:lnTo>
                    <a:pt x="1211" y="280"/>
                  </a:lnTo>
                  <a:lnTo>
                    <a:pt x="1198" y="273"/>
                  </a:lnTo>
                  <a:lnTo>
                    <a:pt x="1193" y="264"/>
                  </a:lnTo>
                  <a:lnTo>
                    <a:pt x="1193" y="251"/>
                  </a:lnTo>
                  <a:lnTo>
                    <a:pt x="1209" y="242"/>
                  </a:lnTo>
                  <a:lnTo>
                    <a:pt x="1306" y="196"/>
                  </a:lnTo>
                  <a:lnTo>
                    <a:pt x="1374" y="167"/>
                  </a:lnTo>
                  <a:lnTo>
                    <a:pt x="1405" y="154"/>
                  </a:lnTo>
                  <a:lnTo>
                    <a:pt x="1508" y="115"/>
                  </a:lnTo>
                  <a:lnTo>
                    <a:pt x="1630" y="79"/>
                  </a:lnTo>
                  <a:lnTo>
                    <a:pt x="1757" y="47"/>
                  </a:lnTo>
                  <a:lnTo>
                    <a:pt x="1885" y="24"/>
                  </a:lnTo>
                  <a:lnTo>
                    <a:pt x="2017" y="9"/>
                  </a:lnTo>
                  <a:lnTo>
                    <a:pt x="2150" y="0"/>
                  </a:lnTo>
                  <a:lnTo>
                    <a:pt x="2218" y="0"/>
                  </a:lnTo>
                  <a:close/>
                </a:path>
              </a:pathLst>
            </a:custGeom>
            <a:solidFill>
              <a:schemeClr val="accent6"/>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23"/>
            <p:cNvGrpSpPr/>
            <p:nvPr/>
          </p:nvGrpSpPr>
          <p:grpSpPr>
            <a:xfrm>
              <a:off x="9837168" y="1206631"/>
              <a:ext cx="1415681" cy="2498074"/>
              <a:chOff x="7786688" y="1071563"/>
              <a:chExt cx="1416050" cy="2498725"/>
            </a:xfrm>
          </p:grpSpPr>
          <p:sp>
            <p:nvSpPr>
              <p:cNvPr id="23" name="Freeform 10"/>
              <p:cNvSpPr>
                <a:spLocks/>
              </p:cNvSpPr>
              <p:nvPr/>
            </p:nvSpPr>
            <p:spPr bwMode="auto">
              <a:xfrm>
                <a:off x="7913688" y="1198563"/>
                <a:ext cx="1163637" cy="1163638"/>
              </a:xfrm>
              <a:custGeom>
                <a:avLst/>
                <a:gdLst>
                  <a:gd name="T0" fmla="*/ 732 w 1465"/>
                  <a:gd name="T1" fmla="*/ 0 h 1467"/>
                  <a:gd name="T2" fmla="*/ 824 w 1465"/>
                  <a:gd name="T3" fmla="*/ 6 h 1467"/>
                  <a:gd name="T4" fmla="*/ 912 w 1465"/>
                  <a:gd name="T5" fmla="*/ 22 h 1467"/>
                  <a:gd name="T6" fmla="*/ 996 w 1465"/>
                  <a:gd name="T7" fmla="*/ 50 h 1467"/>
                  <a:gd name="T8" fmla="*/ 1075 w 1465"/>
                  <a:gd name="T9" fmla="*/ 86 h 1467"/>
                  <a:gd name="T10" fmla="*/ 1150 w 1465"/>
                  <a:gd name="T11" fmla="*/ 132 h 1467"/>
                  <a:gd name="T12" fmla="*/ 1218 w 1465"/>
                  <a:gd name="T13" fmla="*/ 185 h 1467"/>
                  <a:gd name="T14" fmla="*/ 1278 w 1465"/>
                  <a:gd name="T15" fmla="*/ 248 h 1467"/>
                  <a:gd name="T16" fmla="*/ 1333 w 1465"/>
                  <a:gd name="T17" fmla="*/ 315 h 1467"/>
                  <a:gd name="T18" fmla="*/ 1379 w 1465"/>
                  <a:gd name="T19" fmla="*/ 389 h 1467"/>
                  <a:gd name="T20" fmla="*/ 1416 w 1465"/>
                  <a:gd name="T21" fmla="*/ 470 h 1467"/>
                  <a:gd name="T22" fmla="*/ 1441 w 1465"/>
                  <a:gd name="T23" fmla="*/ 554 h 1467"/>
                  <a:gd name="T24" fmla="*/ 1458 w 1465"/>
                  <a:gd name="T25" fmla="*/ 642 h 1467"/>
                  <a:gd name="T26" fmla="*/ 1465 w 1465"/>
                  <a:gd name="T27" fmla="*/ 734 h 1467"/>
                  <a:gd name="T28" fmla="*/ 1458 w 1465"/>
                  <a:gd name="T29" fmla="*/ 825 h 1467"/>
                  <a:gd name="T30" fmla="*/ 1441 w 1465"/>
                  <a:gd name="T31" fmla="*/ 913 h 1467"/>
                  <a:gd name="T32" fmla="*/ 1416 w 1465"/>
                  <a:gd name="T33" fmla="*/ 998 h 1467"/>
                  <a:gd name="T34" fmla="*/ 1379 w 1465"/>
                  <a:gd name="T35" fmla="*/ 1078 h 1467"/>
                  <a:gd name="T36" fmla="*/ 1333 w 1465"/>
                  <a:gd name="T37" fmla="*/ 1152 h 1467"/>
                  <a:gd name="T38" fmla="*/ 1278 w 1465"/>
                  <a:gd name="T39" fmla="*/ 1220 h 1467"/>
                  <a:gd name="T40" fmla="*/ 1218 w 1465"/>
                  <a:gd name="T41" fmla="*/ 1282 h 1467"/>
                  <a:gd name="T42" fmla="*/ 1150 w 1465"/>
                  <a:gd name="T43" fmla="*/ 1335 h 1467"/>
                  <a:gd name="T44" fmla="*/ 1075 w 1465"/>
                  <a:gd name="T45" fmla="*/ 1381 h 1467"/>
                  <a:gd name="T46" fmla="*/ 996 w 1465"/>
                  <a:gd name="T47" fmla="*/ 1418 h 1467"/>
                  <a:gd name="T48" fmla="*/ 912 w 1465"/>
                  <a:gd name="T49" fmla="*/ 1443 h 1467"/>
                  <a:gd name="T50" fmla="*/ 824 w 1465"/>
                  <a:gd name="T51" fmla="*/ 1462 h 1467"/>
                  <a:gd name="T52" fmla="*/ 732 w 1465"/>
                  <a:gd name="T53" fmla="*/ 1467 h 1467"/>
                  <a:gd name="T54" fmla="*/ 641 w 1465"/>
                  <a:gd name="T55" fmla="*/ 1462 h 1467"/>
                  <a:gd name="T56" fmla="*/ 553 w 1465"/>
                  <a:gd name="T57" fmla="*/ 1443 h 1467"/>
                  <a:gd name="T58" fmla="*/ 469 w 1465"/>
                  <a:gd name="T59" fmla="*/ 1418 h 1467"/>
                  <a:gd name="T60" fmla="*/ 388 w 1465"/>
                  <a:gd name="T61" fmla="*/ 1381 h 1467"/>
                  <a:gd name="T62" fmla="*/ 315 w 1465"/>
                  <a:gd name="T63" fmla="*/ 1335 h 1467"/>
                  <a:gd name="T64" fmla="*/ 245 w 1465"/>
                  <a:gd name="T65" fmla="*/ 1282 h 1467"/>
                  <a:gd name="T66" fmla="*/ 185 w 1465"/>
                  <a:gd name="T67" fmla="*/ 1220 h 1467"/>
                  <a:gd name="T68" fmla="*/ 132 w 1465"/>
                  <a:gd name="T69" fmla="*/ 1152 h 1467"/>
                  <a:gd name="T70" fmla="*/ 86 w 1465"/>
                  <a:gd name="T71" fmla="*/ 1078 h 1467"/>
                  <a:gd name="T72" fmla="*/ 49 w 1465"/>
                  <a:gd name="T73" fmla="*/ 998 h 1467"/>
                  <a:gd name="T74" fmla="*/ 22 w 1465"/>
                  <a:gd name="T75" fmla="*/ 913 h 1467"/>
                  <a:gd name="T76" fmla="*/ 5 w 1465"/>
                  <a:gd name="T77" fmla="*/ 825 h 1467"/>
                  <a:gd name="T78" fmla="*/ 0 w 1465"/>
                  <a:gd name="T79" fmla="*/ 734 h 1467"/>
                  <a:gd name="T80" fmla="*/ 5 w 1465"/>
                  <a:gd name="T81" fmla="*/ 642 h 1467"/>
                  <a:gd name="T82" fmla="*/ 22 w 1465"/>
                  <a:gd name="T83" fmla="*/ 554 h 1467"/>
                  <a:gd name="T84" fmla="*/ 49 w 1465"/>
                  <a:gd name="T85" fmla="*/ 470 h 1467"/>
                  <a:gd name="T86" fmla="*/ 86 w 1465"/>
                  <a:gd name="T87" fmla="*/ 389 h 1467"/>
                  <a:gd name="T88" fmla="*/ 132 w 1465"/>
                  <a:gd name="T89" fmla="*/ 315 h 1467"/>
                  <a:gd name="T90" fmla="*/ 185 w 1465"/>
                  <a:gd name="T91" fmla="*/ 248 h 1467"/>
                  <a:gd name="T92" fmla="*/ 245 w 1465"/>
                  <a:gd name="T93" fmla="*/ 185 h 1467"/>
                  <a:gd name="T94" fmla="*/ 315 w 1465"/>
                  <a:gd name="T95" fmla="*/ 132 h 1467"/>
                  <a:gd name="T96" fmla="*/ 388 w 1465"/>
                  <a:gd name="T97" fmla="*/ 86 h 1467"/>
                  <a:gd name="T98" fmla="*/ 469 w 1465"/>
                  <a:gd name="T99" fmla="*/ 50 h 1467"/>
                  <a:gd name="T100" fmla="*/ 553 w 1465"/>
                  <a:gd name="T101" fmla="*/ 22 h 1467"/>
                  <a:gd name="T102" fmla="*/ 641 w 1465"/>
                  <a:gd name="T103" fmla="*/ 6 h 1467"/>
                  <a:gd name="T104" fmla="*/ 732 w 1465"/>
                  <a:gd name="T105" fmla="*/ 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5" h="1467">
                    <a:moveTo>
                      <a:pt x="732" y="0"/>
                    </a:moveTo>
                    <a:lnTo>
                      <a:pt x="824" y="6"/>
                    </a:lnTo>
                    <a:lnTo>
                      <a:pt x="912" y="22"/>
                    </a:lnTo>
                    <a:lnTo>
                      <a:pt x="996" y="50"/>
                    </a:lnTo>
                    <a:lnTo>
                      <a:pt x="1075" y="86"/>
                    </a:lnTo>
                    <a:lnTo>
                      <a:pt x="1150" y="132"/>
                    </a:lnTo>
                    <a:lnTo>
                      <a:pt x="1218" y="185"/>
                    </a:lnTo>
                    <a:lnTo>
                      <a:pt x="1278" y="248"/>
                    </a:lnTo>
                    <a:lnTo>
                      <a:pt x="1333" y="315"/>
                    </a:lnTo>
                    <a:lnTo>
                      <a:pt x="1379" y="389"/>
                    </a:lnTo>
                    <a:lnTo>
                      <a:pt x="1416" y="470"/>
                    </a:lnTo>
                    <a:lnTo>
                      <a:pt x="1441" y="554"/>
                    </a:lnTo>
                    <a:lnTo>
                      <a:pt x="1458" y="642"/>
                    </a:lnTo>
                    <a:lnTo>
                      <a:pt x="1465" y="734"/>
                    </a:lnTo>
                    <a:lnTo>
                      <a:pt x="1458" y="825"/>
                    </a:lnTo>
                    <a:lnTo>
                      <a:pt x="1441" y="913"/>
                    </a:lnTo>
                    <a:lnTo>
                      <a:pt x="1416" y="998"/>
                    </a:lnTo>
                    <a:lnTo>
                      <a:pt x="1379" y="1078"/>
                    </a:lnTo>
                    <a:lnTo>
                      <a:pt x="1333" y="1152"/>
                    </a:lnTo>
                    <a:lnTo>
                      <a:pt x="1278" y="1220"/>
                    </a:lnTo>
                    <a:lnTo>
                      <a:pt x="1218" y="1282"/>
                    </a:lnTo>
                    <a:lnTo>
                      <a:pt x="1150" y="1335"/>
                    </a:lnTo>
                    <a:lnTo>
                      <a:pt x="1075" y="1381"/>
                    </a:lnTo>
                    <a:lnTo>
                      <a:pt x="996" y="1418"/>
                    </a:lnTo>
                    <a:lnTo>
                      <a:pt x="912" y="1443"/>
                    </a:lnTo>
                    <a:lnTo>
                      <a:pt x="824" y="1462"/>
                    </a:lnTo>
                    <a:lnTo>
                      <a:pt x="732" y="1467"/>
                    </a:lnTo>
                    <a:lnTo>
                      <a:pt x="641" y="1462"/>
                    </a:lnTo>
                    <a:lnTo>
                      <a:pt x="553" y="1443"/>
                    </a:lnTo>
                    <a:lnTo>
                      <a:pt x="469" y="1418"/>
                    </a:lnTo>
                    <a:lnTo>
                      <a:pt x="388" y="1381"/>
                    </a:lnTo>
                    <a:lnTo>
                      <a:pt x="315" y="1335"/>
                    </a:lnTo>
                    <a:lnTo>
                      <a:pt x="245" y="1282"/>
                    </a:lnTo>
                    <a:lnTo>
                      <a:pt x="185" y="1220"/>
                    </a:lnTo>
                    <a:lnTo>
                      <a:pt x="132" y="1152"/>
                    </a:lnTo>
                    <a:lnTo>
                      <a:pt x="86" y="1078"/>
                    </a:lnTo>
                    <a:lnTo>
                      <a:pt x="49" y="998"/>
                    </a:lnTo>
                    <a:lnTo>
                      <a:pt x="22" y="913"/>
                    </a:lnTo>
                    <a:lnTo>
                      <a:pt x="5" y="825"/>
                    </a:lnTo>
                    <a:lnTo>
                      <a:pt x="0" y="734"/>
                    </a:lnTo>
                    <a:lnTo>
                      <a:pt x="5" y="642"/>
                    </a:lnTo>
                    <a:lnTo>
                      <a:pt x="22" y="554"/>
                    </a:lnTo>
                    <a:lnTo>
                      <a:pt x="49" y="470"/>
                    </a:lnTo>
                    <a:lnTo>
                      <a:pt x="86" y="389"/>
                    </a:lnTo>
                    <a:lnTo>
                      <a:pt x="132" y="315"/>
                    </a:lnTo>
                    <a:lnTo>
                      <a:pt x="185" y="248"/>
                    </a:lnTo>
                    <a:lnTo>
                      <a:pt x="245" y="185"/>
                    </a:lnTo>
                    <a:lnTo>
                      <a:pt x="315" y="132"/>
                    </a:lnTo>
                    <a:lnTo>
                      <a:pt x="388" y="86"/>
                    </a:lnTo>
                    <a:lnTo>
                      <a:pt x="469" y="50"/>
                    </a:lnTo>
                    <a:lnTo>
                      <a:pt x="553" y="22"/>
                    </a:lnTo>
                    <a:lnTo>
                      <a:pt x="641" y="6"/>
                    </a:lnTo>
                    <a:lnTo>
                      <a:pt x="73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9"/>
              <p:cNvSpPr>
                <a:spLocks/>
              </p:cNvSpPr>
              <p:nvPr/>
            </p:nvSpPr>
            <p:spPr bwMode="auto">
              <a:xfrm>
                <a:off x="7786688" y="1071563"/>
                <a:ext cx="1416050" cy="2498725"/>
              </a:xfrm>
              <a:custGeom>
                <a:avLst/>
                <a:gdLst>
                  <a:gd name="T0" fmla="*/ 891 w 1783"/>
                  <a:gd name="T1" fmla="*/ 0 h 3148"/>
                  <a:gd name="T2" fmla="*/ 989 w 1783"/>
                  <a:gd name="T3" fmla="*/ 5 h 3148"/>
                  <a:gd name="T4" fmla="*/ 1082 w 1783"/>
                  <a:gd name="T5" fmla="*/ 20 h 3148"/>
                  <a:gd name="T6" fmla="*/ 1174 w 1783"/>
                  <a:gd name="T7" fmla="*/ 45 h 3148"/>
                  <a:gd name="T8" fmla="*/ 1260 w 1783"/>
                  <a:gd name="T9" fmla="*/ 78 h 3148"/>
                  <a:gd name="T10" fmla="*/ 1342 w 1783"/>
                  <a:gd name="T11" fmla="*/ 121 h 3148"/>
                  <a:gd name="T12" fmla="*/ 1417 w 1783"/>
                  <a:gd name="T13" fmla="*/ 172 h 3148"/>
                  <a:gd name="T14" fmla="*/ 1489 w 1783"/>
                  <a:gd name="T15" fmla="*/ 229 h 3148"/>
                  <a:gd name="T16" fmla="*/ 1553 w 1783"/>
                  <a:gd name="T17" fmla="*/ 293 h 3148"/>
                  <a:gd name="T18" fmla="*/ 1611 w 1783"/>
                  <a:gd name="T19" fmla="*/ 364 h 3148"/>
                  <a:gd name="T20" fmla="*/ 1661 w 1783"/>
                  <a:gd name="T21" fmla="*/ 441 h 3148"/>
                  <a:gd name="T22" fmla="*/ 1705 w 1783"/>
                  <a:gd name="T23" fmla="*/ 524 h 3148"/>
                  <a:gd name="T24" fmla="*/ 1738 w 1783"/>
                  <a:gd name="T25" fmla="*/ 610 h 3148"/>
                  <a:gd name="T26" fmla="*/ 1763 w 1783"/>
                  <a:gd name="T27" fmla="*/ 700 h 3148"/>
                  <a:gd name="T28" fmla="*/ 1778 w 1783"/>
                  <a:gd name="T29" fmla="*/ 795 h 3148"/>
                  <a:gd name="T30" fmla="*/ 1783 w 1783"/>
                  <a:gd name="T31" fmla="*/ 893 h 3148"/>
                  <a:gd name="T32" fmla="*/ 1782 w 1783"/>
                  <a:gd name="T33" fmla="*/ 948 h 3148"/>
                  <a:gd name="T34" fmla="*/ 1774 w 1783"/>
                  <a:gd name="T35" fmla="*/ 1006 h 3148"/>
                  <a:gd name="T36" fmla="*/ 1765 w 1783"/>
                  <a:gd name="T37" fmla="*/ 1067 h 3148"/>
                  <a:gd name="T38" fmla="*/ 1752 w 1783"/>
                  <a:gd name="T39" fmla="*/ 1126 h 3148"/>
                  <a:gd name="T40" fmla="*/ 1736 w 1783"/>
                  <a:gd name="T41" fmla="*/ 1179 h 3148"/>
                  <a:gd name="T42" fmla="*/ 1719 w 1783"/>
                  <a:gd name="T43" fmla="*/ 1226 h 3148"/>
                  <a:gd name="T44" fmla="*/ 891 w 1783"/>
                  <a:gd name="T45" fmla="*/ 3148 h 3148"/>
                  <a:gd name="T46" fmla="*/ 67 w 1783"/>
                  <a:gd name="T47" fmla="*/ 1234 h 3148"/>
                  <a:gd name="T48" fmla="*/ 47 w 1783"/>
                  <a:gd name="T49" fmla="*/ 1184 h 3148"/>
                  <a:gd name="T50" fmla="*/ 31 w 1783"/>
                  <a:gd name="T51" fmla="*/ 1127 h 3148"/>
                  <a:gd name="T52" fmla="*/ 18 w 1783"/>
                  <a:gd name="T53" fmla="*/ 1069 h 3148"/>
                  <a:gd name="T54" fmla="*/ 7 w 1783"/>
                  <a:gd name="T55" fmla="*/ 1006 h 3148"/>
                  <a:gd name="T56" fmla="*/ 1 w 1783"/>
                  <a:gd name="T57" fmla="*/ 948 h 3148"/>
                  <a:gd name="T58" fmla="*/ 0 w 1783"/>
                  <a:gd name="T59" fmla="*/ 893 h 3148"/>
                  <a:gd name="T60" fmla="*/ 5 w 1783"/>
                  <a:gd name="T61" fmla="*/ 795 h 3148"/>
                  <a:gd name="T62" fmla="*/ 20 w 1783"/>
                  <a:gd name="T63" fmla="*/ 700 h 3148"/>
                  <a:gd name="T64" fmla="*/ 45 w 1783"/>
                  <a:gd name="T65" fmla="*/ 610 h 3148"/>
                  <a:gd name="T66" fmla="*/ 78 w 1783"/>
                  <a:gd name="T67" fmla="*/ 524 h 3148"/>
                  <a:gd name="T68" fmla="*/ 120 w 1783"/>
                  <a:gd name="T69" fmla="*/ 441 h 3148"/>
                  <a:gd name="T70" fmla="*/ 172 w 1783"/>
                  <a:gd name="T71" fmla="*/ 364 h 3148"/>
                  <a:gd name="T72" fmla="*/ 228 w 1783"/>
                  <a:gd name="T73" fmla="*/ 293 h 3148"/>
                  <a:gd name="T74" fmla="*/ 293 w 1783"/>
                  <a:gd name="T75" fmla="*/ 229 h 3148"/>
                  <a:gd name="T76" fmla="*/ 364 w 1783"/>
                  <a:gd name="T77" fmla="*/ 172 h 3148"/>
                  <a:gd name="T78" fmla="*/ 441 w 1783"/>
                  <a:gd name="T79" fmla="*/ 121 h 3148"/>
                  <a:gd name="T80" fmla="*/ 523 w 1783"/>
                  <a:gd name="T81" fmla="*/ 78 h 3148"/>
                  <a:gd name="T82" fmla="*/ 609 w 1783"/>
                  <a:gd name="T83" fmla="*/ 45 h 3148"/>
                  <a:gd name="T84" fmla="*/ 699 w 1783"/>
                  <a:gd name="T85" fmla="*/ 20 h 3148"/>
                  <a:gd name="T86" fmla="*/ 794 w 1783"/>
                  <a:gd name="T87" fmla="*/ 5 h 3148"/>
                  <a:gd name="T88" fmla="*/ 891 w 1783"/>
                  <a:gd name="T89" fmla="*/ 0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3" h="3148">
                    <a:moveTo>
                      <a:pt x="891" y="0"/>
                    </a:moveTo>
                    <a:lnTo>
                      <a:pt x="989" y="5"/>
                    </a:lnTo>
                    <a:lnTo>
                      <a:pt x="1082" y="20"/>
                    </a:lnTo>
                    <a:lnTo>
                      <a:pt x="1174" y="45"/>
                    </a:lnTo>
                    <a:lnTo>
                      <a:pt x="1260" y="78"/>
                    </a:lnTo>
                    <a:lnTo>
                      <a:pt x="1342" y="121"/>
                    </a:lnTo>
                    <a:lnTo>
                      <a:pt x="1417" y="172"/>
                    </a:lnTo>
                    <a:lnTo>
                      <a:pt x="1489" y="229"/>
                    </a:lnTo>
                    <a:lnTo>
                      <a:pt x="1553" y="293"/>
                    </a:lnTo>
                    <a:lnTo>
                      <a:pt x="1611" y="364"/>
                    </a:lnTo>
                    <a:lnTo>
                      <a:pt x="1661" y="441"/>
                    </a:lnTo>
                    <a:lnTo>
                      <a:pt x="1705" y="524"/>
                    </a:lnTo>
                    <a:lnTo>
                      <a:pt x="1738" y="610"/>
                    </a:lnTo>
                    <a:lnTo>
                      <a:pt x="1763" y="700"/>
                    </a:lnTo>
                    <a:lnTo>
                      <a:pt x="1778" y="795"/>
                    </a:lnTo>
                    <a:lnTo>
                      <a:pt x="1783" y="893"/>
                    </a:lnTo>
                    <a:lnTo>
                      <a:pt x="1782" y="948"/>
                    </a:lnTo>
                    <a:lnTo>
                      <a:pt x="1774" y="1006"/>
                    </a:lnTo>
                    <a:lnTo>
                      <a:pt x="1765" y="1067"/>
                    </a:lnTo>
                    <a:lnTo>
                      <a:pt x="1752" y="1126"/>
                    </a:lnTo>
                    <a:lnTo>
                      <a:pt x="1736" y="1179"/>
                    </a:lnTo>
                    <a:lnTo>
                      <a:pt x="1719" y="1226"/>
                    </a:lnTo>
                    <a:lnTo>
                      <a:pt x="891" y="3148"/>
                    </a:lnTo>
                    <a:lnTo>
                      <a:pt x="67" y="1234"/>
                    </a:lnTo>
                    <a:lnTo>
                      <a:pt x="47" y="1184"/>
                    </a:lnTo>
                    <a:lnTo>
                      <a:pt x="31" y="1127"/>
                    </a:lnTo>
                    <a:lnTo>
                      <a:pt x="18" y="1069"/>
                    </a:lnTo>
                    <a:lnTo>
                      <a:pt x="7" y="1006"/>
                    </a:lnTo>
                    <a:lnTo>
                      <a:pt x="1" y="948"/>
                    </a:lnTo>
                    <a:lnTo>
                      <a:pt x="0" y="893"/>
                    </a:lnTo>
                    <a:lnTo>
                      <a:pt x="5" y="795"/>
                    </a:lnTo>
                    <a:lnTo>
                      <a:pt x="20" y="700"/>
                    </a:lnTo>
                    <a:lnTo>
                      <a:pt x="45" y="610"/>
                    </a:lnTo>
                    <a:lnTo>
                      <a:pt x="78" y="524"/>
                    </a:lnTo>
                    <a:lnTo>
                      <a:pt x="120" y="441"/>
                    </a:lnTo>
                    <a:lnTo>
                      <a:pt x="172" y="364"/>
                    </a:lnTo>
                    <a:lnTo>
                      <a:pt x="228" y="293"/>
                    </a:lnTo>
                    <a:lnTo>
                      <a:pt x="293" y="229"/>
                    </a:lnTo>
                    <a:lnTo>
                      <a:pt x="364" y="172"/>
                    </a:lnTo>
                    <a:lnTo>
                      <a:pt x="441" y="121"/>
                    </a:lnTo>
                    <a:lnTo>
                      <a:pt x="523" y="78"/>
                    </a:lnTo>
                    <a:lnTo>
                      <a:pt x="609" y="45"/>
                    </a:lnTo>
                    <a:lnTo>
                      <a:pt x="699" y="20"/>
                    </a:lnTo>
                    <a:lnTo>
                      <a:pt x="794" y="5"/>
                    </a:lnTo>
                    <a:lnTo>
                      <a:pt x="891" y="0"/>
                    </a:lnTo>
                    <a:close/>
                  </a:path>
                </a:pathLst>
              </a:custGeom>
              <a:solidFill>
                <a:schemeClr val="accent6">
                  <a:lumMod val="40000"/>
                  <a:lumOff val="6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24"/>
            <p:cNvGrpSpPr/>
            <p:nvPr/>
          </p:nvGrpSpPr>
          <p:grpSpPr>
            <a:xfrm>
              <a:off x="8592892" y="2946078"/>
              <a:ext cx="823697" cy="1453771"/>
              <a:chOff x="6542088" y="2811463"/>
              <a:chExt cx="823912" cy="1454150"/>
            </a:xfrm>
          </p:grpSpPr>
          <p:sp>
            <p:nvSpPr>
              <p:cNvPr id="20" name="Freeform 11"/>
              <p:cNvSpPr>
                <a:spLocks/>
              </p:cNvSpPr>
              <p:nvPr/>
            </p:nvSpPr>
            <p:spPr bwMode="auto">
              <a:xfrm>
                <a:off x="6542088" y="2811463"/>
                <a:ext cx="823912" cy="1454150"/>
              </a:xfrm>
              <a:custGeom>
                <a:avLst/>
                <a:gdLst>
                  <a:gd name="T0" fmla="*/ 518 w 1036"/>
                  <a:gd name="T1" fmla="*/ 0 h 1832"/>
                  <a:gd name="T2" fmla="*/ 595 w 1036"/>
                  <a:gd name="T3" fmla="*/ 7 h 1832"/>
                  <a:gd name="T4" fmla="*/ 668 w 1036"/>
                  <a:gd name="T5" fmla="*/ 22 h 1832"/>
                  <a:gd name="T6" fmla="*/ 738 w 1036"/>
                  <a:gd name="T7" fmla="*/ 50 h 1832"/>
                  <a:gd name="T8" fmla="*/ 800 w 1036"/>
                  <a:gd name="T9" fmla="*/ 84 h 1832"/>
                  <a:gd name="T10" fmla="*/ 859 w 1036"/>
                  <a:gd name="T11" fmla="*/ 128 h 1832"/>
                  <a:gd name="T12" fmla="*/ 910 w 1036"/>
                  <a:gd name="T13" fmla="*/ 180 h 1832"/>
                  <a:gd name="T14" fmla="*/ 954 w 1036"/>
                  <a:gd name="T15" fmla="*/ 237 h 1832"/>
                  <a:gd name="T16" fmla="*/ 989 w 1036"/>
                  <a:gd name="T17" fmla="*/ 301 h 1832"/>
                  <a:gd name="T18" fmla="*/ 1014 w 1036"/>
                  <a:gd name="T19" fmla="*/ 371 h 1832"/>
                  <a:gd name="T20" fmla="*/ 1031 w 1036"/>
                  <a:gd name="T21" fmla="*/ 444 h 1832"/>
                  <a:gd name="T22" fmla="*/ 1036 w 1036"/>
                  <a:gd name="T23" fmla="*/ 521 h 1832"/>
                  <a:gd name="T24" fmla="*/ 1035 w 1036"/>
                  <a:gd name="T25" fmla="*/ 559 h 1832"/>
                  <a:gd name="T26" fmla="*/ 1029 w 1036"/>
                  <a:gd name="T27" fmla="*/ 600 h 1832"/>
                  <a:gd name="T28" fmla="*/ 1022 w 1036"/>
                  <a:gd name="T29" fmla="*/ 642 h 1832"/>
                  <a:gd name="T30" fmla="*/ 1013 w 1036"/>
                  <a:gd name="T31" fmla="*/ 680 h 1832"/>
                  <a:gd name="T32" fmla="*/ 1000 w 1036"/>
                  <a:gd name="T33" fmla="*/ 713 h 1832"/>
                  <a:gd name="T34" fmla="*/ 518 w 1036"/>
                  <a:gd name="T35" fmla="*/ 1832 h 1832"/>
                  <a:gd name="T36" fmla="*/ 40 w 1036"/>
                  <a:gd name="T37" fmla="*/ 719 h 1832"/>
                  <a:gd name="T38" fmla="*/ 27 w 1036"/>
                  <a:gd name="T39" fmla="*/ 684 h 1832"/>
                  <a:gd name="T40" fmla="*/ 16 w 1036"/>
                  <a:gd name="T41" fmla="*/ 644 h 1832"/>
                  <a:gd name="T42" fmla="*/ 7 w 1036"/>
                  <a:gd name="T43" fmla="*/ 602 h 1832"/>
                  <a:gd name="T44" fmla="*/ 2 w 1036"/>
                  <a:gd name="T45" fmla="*/ 559 h 1832"/>
                  <a:gd name="T46" fmla="*/ 0 w 1036"/>
                  <a:gd name="T47" fmla="*/ 521 h 1832"/>
                  <a:gd name="T48" fmla="*/ 5 w 1036"/>
                  <a:gd name="T49" fmla="*/ 444 h 1832"/>
                  <a:gd name="T50" fmla="*/ 22 w 1036"/>
                  <a:gd name="T51" fmla="*/ 371 h 1832"/>
                  <a:gd name="T52" fmla="*/ 49 w 1036"/>
                  <a:gd name="T53" fmla="*/ 301 h 1832"/>
                  <a:gd name="T54" fmla="*/ 84 w 1036"/>
                  <a:gd name="T55" fmla="*/ 237 h 1832"/>
                  <a:gd name="T56" fmla="*/ 128 w 1036"/>
                  <a:gd name="T57" fmla="*/ 180 h 1832"/>
                  <a:gd name="T58" fmla="*/ 179 w 1036"/>
                  <a:gd name="T59" fmla="*/ 128 h 1832"/>
                  <a:gd name="T60" fmla="*/ 236 w 1036"/>
                  <a:gd name="T61" fmla="*/ 84 h 1832"/>
                  <a:gd name="T62" fmla="*/ 300 w 1036"/>
                  <a:gd name="T63" fmla="*/ 50 h 1832"/>
                  <a:gd name="T64" fmla="*/ 370 w 1036"/>
                  <a:gd name="T65" fmla="*/ 22 h 1832"/>
                  <a:gd name="T66" fmla="*/ 441 w 1036"/>
                  <a:gd name="T67" fmla="*/ 7 h 1832"/>
                  <a:gd name="T68" fmla="*/ 518 w 1036"/>
                  <a:gd name="T69" fmla="*/ 0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6" h="1832">
                    <a:moveTo>
                      <a:pt x="518" y="0"/>
                    </a:moveTo>
                    <a:lnTo>
                      <a:pt x="595" y="7"/>
                    </a:lnTo>
                    <a:lnTo>
                      <a:pt x="668" y="22"/>
                    </a:lnTo>
                    <a:lnTo>
                      <a:pt x="738" y="50"/>
                    </a:lnTo>
                    <a:lnTo>
                      <a:pt x="800" y="84"/>
                    </a:lnTo>
                    <a:lnTo>
                      <a:pt x="859" y="128"/>
                    </a:lnTo>
                    <a:lnTo>
                      <a:pt x="910" y="180"/>
                    </a:lnTo>
                    <a:lnTo>
                      <a:pt x="954" y="237"/>
                    </a:lnTo>
                    <a:lnTo>
                      <a:pt x="989" y="301"/>
                    </a:lnTo>
                    <a:lnTo>
                      <a:pt x="1014" y="371"/>
                    </a:lnTo>
                    <a:lnTo>
                      <a:pt x="1031" y="444"/>
                    </a:lnTo>
                    <a:lnTo>
                      <a:pt x="1036" y="521"/>
                    </a:lnTo>
                    <a:lnTo>
                      <a:pt x="1035" y="559"/>
                    </a:lnTo>
                    <a:lnTo>
                      <a:pt x="1029" y="600"/>
                    </a:lnTo>
                    <a:lnTo>
                      <a:pt x="1022" y="642"/>
                    </a:lnTo>
                    <a:lnTo>
                      <a:pt x="1013" y="680"/>
                    </a:lnTo>
                    <a:lnTo>
                      <a:pt x="1000" y="713"/>
                    </a:lnTo>
                    <a:lnTo>
                      <a:pt x="518" y="1832"/>
                    </a:lnTo>
                    <a:lnTo>
                      <a:pt x="40" y="719"/>
                    </a:lnTo>
                    <a:lnTo>
                      <a:pt x="27" y="684"/>
                    </a:lnTo>
                    <a:lnTo>
                      <a:pt x="16" y="644"/>
                    </a:lnTo>
                    <a:lnTo>
                      <a:pt x="7" y="602"/>
                    </a:lnTo>
                    <a:lnTo>
                      <a:pt x="2" y="559"/>
                    </a:lnTo>
                    <a:lnTo>
                      <a:pt x="0" y="521"/>
                    </a:lnTo>
                    <a:lnTo>
                      <a:pt x="5" y="444"/>
                    </a:lnTo>
                    <a:lnTo>
                      <a:pt x="22" y="371"/>
                    </a:lnTo>
                    <a:lnTo>
                      <a:pt x="49" y="301"/>
                    </a:lnTo>
                    <a:lnTo>
                      <a:pt x="84" y="237"/>
                    </a:lnTo>
                    <a:lnTo>
                      <a:pt x="128" y="180"/>
                    </a:lnTo>
                    <a:lnTo>
                      <a:pt x="179" y="128"/>
                    </a:lnTo>
                    <a:lnTo>
                      <a:pt x="236" y="84"/>
                    </a:lnTo>
                    <a:lnTo>
                      <a:pt x="300" y="50"/>
                    </a:lnTo>
                    <a:lnTo>
                      <a:pt x="370" y="22"/>
                    </a:lnTo>
                    <a:lnTo>
                      <a:pt x="441" y="7"/>
                    </a:lnTo>
                    <a:lnTo>
                      <a:pt x="518" y="0"/>
                    </a:lnTo>
                    <a:close/>
                  </a:path>
                </a:pathLst>
              </a:custGeom>
              <a:solidFill>
                <a:schemeClr val="tx1">
                  <a:lumMod val="50000"/>
                  <a:lumOff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2"/>
              <p:cNvSpPr>
                <a:spLocks/>
              </p:cNvSpPr>
              <p:nvPr/>
            </p:nvSpPr>
            <p:spPr bwMode="auto">
              <a:xfrm>
                <a:off x="6616700" y="2884488"/>
                <a:ext cx="676275" cy="677863"/>
              </a:xfrm>
              <a:custGeom>
                <a:avLst/>
                <a:gdLst>
                  <a:gd name="T0" fmla="*/ 425 w 852"/>
                  <a:gd name="T1" fmla="*/ 0 h 852"/>
                  <a:gd name="T2" fmla="*/ 495 w 852"/>
                  <a:gd name="T3" fmla="*/ 5 h 852"/>
                  <a:gd name="T4" fmla="*/ 561 w 852"/>
                  <a:gd name="T5" fmla="*/ 22 h 852"/>
                  <a:gd name="T6" fmla="*/ 621 w 852"/>
                  <a:gd name="T7" fmla="*/ 47 h 852"/>
                  <a:gd name="T8" fmla="*/ 676 w 852"/>
                  <a:gd name="T9" fmla="*/ 82 h 852"/>
                  <a:gd name="T10" fmla="*/ 725 w 852"/>
                  <a:gd name="T11" fmla="*/ 124 h 852"/>
                  <a:gd name="T12" fmla="*/ 769 w 852"/>
                  <a:gd name="T13" fmla="*/ 174 h 852"/>
                  <a:gd name="T14" fmla="*/ 804 w 852"/>
                  <a:gd name="T15" fmla="*/ 231 h 852"/>
                  <a:gd name="T16" fmla="*/ 830 w 852"/>
                  <a:gd name="T17" fmla="*/ 291 h 852"/>
                  <a:gd name="T18" fmla="*/ 846 w 852"/>
                  <a:gd name="T19" fmla="*/ 357 h 852"/>
                  <a:gd name="T20" fmla="*/ 852 w 852"/>
                  <a:gd name="T21" fmla="*/ 425 h 852"/>
                  <a:gd name="T22" fmla="*/ 846 w 852"/>
                  <a:gd name="T23" fmla="*/ 495 h 852"/>
                  <a:gd name="T24" fmla="*/ 830 w 852"/>
                  <a:gd name="T25" fmla="*/ 561 h 852"/>
                  <a:gd name="T26" fmla="*/ 804 w 852"/>
                  <a:gd name="T27" fmla="*/ 621 h 852"/>
                  <a:gd name="T28" fmla="*/ 769 w 852"/>
                  <a:gd name="T29" fmla="*/ 678 h 852"/>
                  <a:gd name="T30" fmla="*/ 725 w 852"/>
                  <a:gd name="T31" fmla="*/ 728 h 852"/>
                  <a:gd name="T32" fmla="*/ 676 w 852"/>
                  <a:gd name="T33" fmla="*/ 770 h 852"/>
                  <a:gd name="T34" fmla="*/ 621 w 852"/>
                  <a:gd name="T35" fmla="*/ 805 h 852"/>
                  <a:gd name="T36" fmla="*/ 561 w 852"/>
                  <a:gd name="T37" fmla="*/ 830 h 852"/>
                  <a:gd name="T38" fmla="*/ 495 w 852"/>
                  <a:gd name="T39" fmla="*/ 847 h 852"/>
                  <a:gd name="T40" fmla="*/ 425 w 852"/>
                  <a:gd name="T41" fmla="*/ 852 h 852"/>
                  <a:gd name="T42" fmla="*/ 357 w 852"/>
                  <a:gd name="T43" fmla="*/ 847 h 852"/>
                  <a:gd name="T44" fmla="*/ 291 w 852"/>
                  <a:gd name="T45" fmla="*/ 830 h 852"/>
                  <a:gd name="T46" fmla="*/ 231 w 852"/>
                  <a:gd name="T47" fmla="*/ 805 h 852"/>
                  <a:gd name="T48" fmla="*/ 174 w 852"/>
                  <a:gd name="T49" fmla="*/ 770 h 852"/>
                  <a:gd name="T50" fmla="*/ 125 w 852"/>
                  <a:gd name="T51" fmla="*/ 728 h 852"/>
                  <a:gd name="T52" fmla="*/ 83 w 852"/>
                  <a:gd name="T53" fmla="*/ 678 h 852"/>
                  <a:gd name="T54" fmla="*/ 48 w 852"/>
                  <a:gd name="T55" fmla="*/ 621 h 852"/>
                  <a:gd name="T56" fmla="*/ 22 w 852"/>
                  <a:gd name="T57" fmla="*/ 561 h 852"/>
                  <a:gd name="T58" fmla="*/ 6 w 852"/>
                  <a:gd name="T59" fmla="*/ 495 h 852"/>
                  <a:gd name="T60" fmla="*/ 0 w 852"/>
                  <a:gd name="T61" fmla="*/ 425 h 852"/>
                  <a:gd name="T62" fmla="*/ 6 w 852"/>
                  <a:gd name="T63" fmla="*/ 357 h 852"/>
                  <a:gd name="T64" fmla="*/ 22 w 852"/>
                  <a:gd name="T65" fmla="*/ 291 h 852"/>
                  <a:gd name="T66" fmla="*/ 48 w 852"/>
                  <a:gd name="T67" fmla="*/ 231 h 852"/>
                  <a:gd name="T68" fmla="*/ 83 w 852"/>
                  <a:gd name="T69" fmla="*/ 174 h 852"/>
                  <a:gd name="T70" fmla="*/ 125 w 852"/>
                  <a:gd name="T71" fmla="*/ 124 h 852"/>
                  <a:gd name="T72" fmla="*/ 174 w 852"/>
                  <a:gd name="T73" fmla="*/ 82 h 852"/>
                  <a:gd name="T74" fmla="*/ 231 w 852"/>
                  <a:gd name="T75" fmla="*/ 47 h 852"/>
                  <a:gd name="T76" fmla="*/ 291 w 852"/>
                  <a:gd name="T77" fmla="*/ 22 h 852"/>
                  <a:gd name="T78" fmla="*/ 357 w 852"/>
                  <a:gd name="T79" fmla="*/ 5 h 852"/>
                  <a:gd name="T80" fmla="*/ 425 w 852"/>
                  <a:gd name="T8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2" h="852">
                    <a:moveTo>
                      <a:pt x="425" y="0"/>
                    </a:moveTo>
                    <a:lnTo>
                      <a:pt x="495" y="5"/>
                    </a:lnTo>
                    <a:lnTo>
                      <a:pt x="561" y="22"/>
                    </a:lnTo>
                    <a:lnTo>
                      <a:pt x="621" y="47"/>
                    </a:lnTo>
                    <a:lnTo>
                      <a:pt x="676" y="82"/>
                    </a:lnTo>
                    <a:lnTo>
                      <a:pt x="725" y="124"/>
                    </a:lnTo>
                    <a:lnTo>
                      <a:pt x="769" y="174"/>
                    </a:lnTo>
                    <a:lnTo>
                      <a:pt x="804" y="231"/>
                    </a:lnTo>
                    <a:lnTo>
                      <a:pt x="830" y="291"/>
                    </a:lnTo>
                    <a:lnTo>
                      <a:pt x="846" y="357"/>
                    </a:lnTo>
                    <a:lnTo>
                      <a:pt x="852" y="425"/>
                    </a:lnTo>
                    <a:lnTo>
                      <a:pt x="846" y="495"/>
                    </a:lnTo>
                    <a:lnTo>
                      <a:pt x="830" y="561"/>
                    </a:lnTo>
                    <a:lnTo>
                      <a:pt x="804" y="621"/>
                    </a:lnTo>
                    <a:lnTo>
                      <a:pt x="769" y="678"/>
                    </a:lnTo>
                    <a:lnTo>
                      <a:pt x="725" y="728"/>
                    </a:lnTo>
                    <a:lnTo>
                      <a:pt x="676" y="770"/>
                    </a:lnTo>
                    <a:lnTo>
                      <a:pt x="621" y="805"/>
                    </a:lnTo>
                    <a:lnTo>
                      <a:pt x="561" y="830"/>
                    </a:lnTo>
                    <a:lnTo>
                      <a:pt x="495" y="847"/>
                    </a:lnTo>
                    <a:lnTo>
                      <a:pt x="425" y="852"/>
                    </a:lnTo>
                    <a:lnTo>
                      <a:pt x="357" y="847"/>
                    </a:lnTo>
                    <a:lnTo>
                      <a:pt x="291" y="830"/>
                    </a:lnTo>
                    <a:lnTo>
                      <a:pt x="231" y="805"/>
                    </a:lnTo>
                    <a:lnTo>
                      <a:pt x="174" y="770"/>
                    </a:lnTo>
                    <a:lnTo>
                      <a:pt x="125" y="728"/>
                    </a:lnTo>
                    <a:lnTo>
                      <a:pt x="83" y="678"/>
                    </a:lnTo>
                    <a:lnTo>
                      <a:pt x="48" y="621"/>
                    </a:lnTo>
                    <a:lnTo>
                      <a:pt x="22" y="561"/>
                    </a:lnTo>
                    <a:lnTo>
                      <a:pt x="6" y="495"/>
                    </a:lnTo>
                    <a:lnTo>
                      <a:pt x="0" y="425"/>
                    </a:lnTo>
                    <a:lnTo>
                      <a:pt x="6" y="357"/>
                    </a:lnTo>
                    <a:lnTo>
                      <a:pt x="22" y="291"/>
                    </a:lnTo>
                    <a:lnTo>
                      <a:pt x="48" y="231"/>
                    </a:lnTo>
                    <a:lnTo>
                      <a:pt x="83" y="174"/>
                    </a:lnTo>
                    <a:lnTo>
                      <a:pt x="125" y="124"/>
                    </a:lnTo>
                    <a:lnTo>
                      <a:pt x="174" y="82"/>
                    </a:lnTo>
                    <a:lnTo>
                      <a:pt x="231" y="47"/>
                    </a:lnTo>
                    <a:lnTo>
                      <a:pt x="291" y="22"/>
                    </a:lnTo>
                    <a:lnTo>
                      <a:pt x="357" y="5"/>
                    </a:lnTo>
                    <a:lnTo>
                      <a:pt x="425"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10"/>
            <p:cNvSpPr>
              <a:spLocks/>
            </p:cNvSpPr>
            <p:nvPr/>
          </p:nvSpPr>
          <p:spPr bwMode="auto">
            <a:xfrm>
              <a:off x="9963341" y="1292333"/>
              <a:ext cx="1163334" cy="1163335"/>
            </a:xfrm>
            <a:custGeom>
              <a:avLst/>
              <a:gdLst>
                <a:gd name="T0" fmla="*/ 732 w 1465"/>
                <a:gd name="T1" fmla="*/ 0 h 1467"/>
                <a:gd name="T2" fmla="*/ 824 w 1465"/>
                <a:gd name="T3" fmla="*/ 6 h 1467"/>
                <a:gd name="T4" fmla="*/ 912 w 1465"/>
                <a:gd name="T5" fmla="*/ 22 h 1467"/>
                <a:gd name="T6" fmla="*/ 996 w 1465"/>
                <a:gd name="T7" fmla="*/ 50 h 1467"/>
                <a:gd name="T8" fmla="*/ 1075 w 1465"/>
                <a:gd name="T9" fmla="*/ 86 h 1467"/>
                <a:gd name="T10" fmla="*/ 1150 w 1465"/>
                <a:gd name="T11" fmla="*/ 132 h 1467"/>
                <a:gd name="T12" fmla="*/ 1218 w 1465"/>
                <a:gd name="T13" fmla="*/ 185 h 1467"/>
                <a:gd name="T14" fmla="*/ 1278 w 1465"/>
                <a:gd name="T15" fmla="*/ 248 h 1467"/>
                <a:gd name="T16" fmla="*/ 1333 w 1465"/>
                <a:gd name="T17" fmla="*/ 315 h 1467"/>
                <a:gd name="T18" fmla="*/ 1379 w 1465"/>
                <a:gd name="T19" fmla="*/ 389 h 1467"/>
                <a:gd name="T20" fmla="*/ 1416 w 1465"/>
                <a:gd name="T21" fmla="*/ 470 h 1467"/>
                <a:gd name="T22" fmla="*/ 1441 w 1465"/>
                <a:gd name="T23" fmla="*/ 554 h 1467"/>
                <a:gd name="T24" fmla="*/ 1458 w 1465"/>
                <a:gd name="T25" fmla="*/ 642 h 1467"/>
                <a:gd name="T26" fmla="*/ 1465 w 1465"/>
                <a:gd name="T27" fmla="*/ 734 h 1467"/>
                <a:gd name="T28" fmla="*/ 1458 w 1465"/>
                <a:gd name="T29" fmla="*/ 825 h 1467"/>
                <a:gd name="T30" fmla="*/ 1441 w 1465"/>
                <a:gd name="T31" fmla="*/ 913 h 1467"/>
                <a:gd name="T32" fmla="*/ 1416 w 1465"/>
                <a:gd name="T33" fmla="*/ 998 h 1467"/>
                <a:gd name="T34" fmla="*/ 1379 w 1465"/>
                <a:gd name="T35" fmla="*/ 1078 h 1467"/>
                <a:gd name="T36" fmla="*/ 1333 w 1465"/>
                <a:gd name="T37" fmla="*/ 1152 h 1467"/>
                <a:gd name="T38" fmla="*/ 1278 w 1465"/>
                <a:gd name="T39" fmla="*/ 1220 h 1467"/>
                <a:gd name="T40" fmla="*/ 1218 w 1465"/>
                <a:gd name="T41" fmla="*/ 1282 h 1467"/>
                <a:gd name="T42" fmla="*/ 1150 w 1465"/>
                <a:gd name="T43" fmla="*/ 1335 h 1467"/>
                <a:gd name="T44" fmla="*/ 1075 w 1465"/>
                <a:gd name="T45" fmla="*/ 1381 h 1467"/>
                <a:gd name="T46" fmla="*/ 996 w 1465"/>
                <a:gd name="T47" fmla="*/ 1418 h 1467"/>
                <a:gd name="T48" fmla="*/ 912 w 1465"/>
                <a:gd name="T49" fmla="*/ 1443 h 1467"/>
                <a:gd name="T50" fmla="*/ 824 w 1465"/>
                <a:gd name="T51" fmla="*/ 1462 h 1467"/>
                <a:gd name="T52" fmla="*/ 732 w 1465"/>
                <a:gd name="T53" fmla="*/ 1467 h 1467"/>
                <a:gd name="T54" fmla="*/ 641 w 1465"/>
                <a:gd name="T55" fmla="*/ 1462 h 1467"/>
                <a:gd name="T56" fmla="*/ 553 w 1465"/>
                <a:gd name="T57" fmla="*/ 1443 h 1467"/>
                <a:gd name="T58" fmla="*/ 469 w 1465"/>
                <a:gd name="T59" fmla="*/ 1418 h 1467"/>
                <a:gd name="T60" fmla="*/ 388 w 1465"/>
                <a:gd name="T61" fmla="*/ 1381 h 1467"/>
                <a:gd name="T62" fmla="*/ 315 w 1465"/>
                <a:gd name="T63" fmla="*/ 1335 h 1467"/>
                <a:gd name="T64" fmla="*/ 245 w 1465"/>
                <a:gd name="T65" fmla="*/ 1282 h 1467"/>
                <a:gd name="T66" fmla="*/ 185 w 1465"/>
                <a:gd name="T67" fmla="*/ 1220 h 1467"/>
                <a:gd name="T68" fmla="*/ 132 w 1465"/>
                <a:gd name="T69" fmla="*/ 1152 h 1467"/>
                <a:gd name="T70" fmla="*/ 86 w 1465"/>
                <a:gd name="T71" fmla="*/ 1078 h 1467"/>
                <a:gd name="T72" fmla="*/ 49 w 1465"/>
                <a:gd name="T73" fmla="*/ 998 h 1467"/>
                <a:gd name="T74" fmla="*/ 22 w 1465"/>
                <a:gd name="T75" fmla="*/ 913 h 1467"/>
                <a:gd name="T76" fmla="*/ 5 w 1465"/>
                <a:gd name="T77" fmla="*/ 825 h 1467"/>
                <a:gd name="T78" fmla="*/ 0 w 1465"/>
                <a:gd name="T79" fmla="*/ 734 h 1467"/>
                <a:gd name="T80" fmla="*/ 5 w 1465"/>
                <a:gd name="T81" fmla="*/ 642 h 1467"/>
                <a:gd name="T82" fmla="*/ 22 w 1465"/>
                <a:gd name="T83" fmla="*/ 554 h 1467"/>
                <a:gd name="T84" fmla="*/ 49 w 1465"/>
                <a:gd name="T85" fmla="*/ 470 h 1467"/>
                <a:gd name="T86" fmla="*/ 86 w 1465"/>
                <a:gd name="T87" fmla="*/ 389 h 1467"/>
                <a:gd name="T88" fmla="*/ 132 w 1465"/>
                <a:gd name="T89" fmla="*/ 315 h 1467"/>
                <a:gd name="T90" fmla="*/ 185 w 1465"/>
                <a:gd name="T91" fmla="*/ 248 h 1467"/>
                <a:gd name="T92" fmla="*/ 245 w 1465"/>
                <a:gd name="T93" fmla="*/ 185 h 1467"/>
                <a:gd name="T94" fmla="*/ 315 w 1465"/>
                <a:gd name="T95" fmla="*/ 132 h 1467"/>
                <a:gd name="T96" fmla="*/ 388 w 1465"/>
                <a:gd name="T97" fmla="*/ 86 h 1467"/>
                <a:gd name="T98" fmla="*/ 469 w 1465"/>
                <a:gd name="T99" fmla="*/ 50 h 1467"/>
                <a:gd name="T100" fmla="*/ 553 w 1465"/>
                <a:gd name="T101" fmla="*/ 22 h 1467"/>
                <a:gd name="T102" fmla="*/ 641 w 1465"/>
                <a:gd name="T103" fmla="*/ 6 h 1467"/>
                <a:gd name="T104" fmla="*/ 732 w 1465"/>
                <a:gd name="T105" fmla="*/ 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5" h="1467">
                  <a:moveTo>
                    <a:pt x="732" y="0"/>
                  </a:moveTo>
                  <a:lnTo>
                    <a:pt x="824" y="6"/>
                  </a:lnTo>
                  <a:lnTo>
                    <a:pt x="912" y="22"/>
                  </a:lnTo>
                  <a:lnTo>
                    <a:pt x="996" y="50"/>
                  </a:lnTo>
                  <a:lnTo>
                    <a:pt x="1075" y="86"/>
                  </a:lnTo>
                  <a:lnTo>
                    <a:pt x="1150" y="132"/>
                  </a:lnTo>
                  <a:lnTo>
                    <a:pt x="1218" y="185"/>
                  </a:lnTo>
                  <a:lnTo>
                    <a:pt x="1278" y="248"/>
                  </a:lnTo>
                  <a:lnTo>
                    <a:pt x="1333" y="315"/>
                  </a:lnTo>
                  <a:lnTo>
                    <a:pt x="1379" y="389"/>
                  </a:lnTo>
                  <a:lnTo>
                    <a:pt x="1416" y="470"/>
                  </a:lnTo>
                  <a:lnTo>
                    <a:pt x="1441" y="554"/>
                  </a:lnTo>
                  <a:lnTo>
                    <a:pt x="1458" y="642"/>
                  </a:lnTo>
                  <a:lnTo>
                    <a:pt x="1465" y="734"/>
                  </a:lnTo>
                  <a:lnTo>
                    <a:pt x="1458" y="825"/>
                  </a:lnTo>
                  <a:lnTo>
                    <a:pt x="1441" y="913"/>
                  </a:lnTo>
                  <a:lnTo>
                    <a:pt x="1416" y="998"/>
                  </a:lnTo>
                  <a:lnTo>
                    <a:pt x="1379" y="1078"/>
                  </a:lnTo>
                  <a:lnTo>
                    <a:pt x="1333" y="1152"/>
                  </a:lnTo>
                  <a:lnTo>
                    <a:pt x="1278" y="1220"/>
                  </a:lnTo>
                  <a:lnTo>
                    <a:pt x="1218" y="1282"/>
                  </a:lnTo>
                  <a:lnTo>
                    <a:pt x="1150" y="1335"/>
                  </a:lnTo>
                  <a:lnTo>
                    <a:pt x="1075" y="1381"/>
                  </a:lnTo>
                  <a:lnTo>
                    <a:pt x="996" y="1418"/>
                  </a:lnTo>
                  <a:lnTo>
                    <a:pt x="912" y="1443"/>
                  </a:lnTo>
                  <a:lnTo>
                    <a:pt x="824" y="1462"/>
                  </a:lnTo>
                  <a:lnTo>
                    <a:pt x="732" y="1467"/>
                  </a:lnTo>
                  <a:lnTo>
                    <a:pt x="641" y="1462"/>
                  </a:lnTo>
                  <a:lnTo>
                    <a:pt x="553" y="1443"/>
                  </a:lnTo>
                  <a:lnTo>
                    <a:pt x="469" y="1418"/>
                  </a:lnTo>
                  <a:lnTo>
                    <a:pt x="388" y="1381"/>
                  </a:lnTo>
                  <a:lnTo>
                    <a:pt x="315" y="1335"/>
                  </a:lnTo>
                  <a:lnTo>
                    <a:pt x="245" y="1282"/>
                  </a:lnTo>
                  <a:lnTo>
                    <a:pt x="185" y="1220"/>
                  </a:lnTo>
                  <a:lnTo>
                    <a:pt x="132" y="1152"/>
                  </a:lnTo>
                  <a:lnTo>
                    <a:pt x="86" y="1078"/>
                  </a:lnTo>
                  <a:lnTo>
                    <a:pt x="49" y="998"/>
                  </a:lnTo>
                  <a:lnTo>
                    <a:pt x="22" y="913"/>
                  </a:lnTo>
                  <a:lnTo>
                    <a:pt x="5" y="825"/>
                  </a:lnTo>
                  <a:lnTo>
                    <a:pt x="0" y="734"/>
                  </a:lnTo>
                  <a:lnTo>
                    <a:pt x="5" y="642"/>
                  </a:lnTo>
                  <a:lnTo>
                    <a:pt x="22" y="554"/>
                  </a:lnTo>
                  <a:lnTo>
                    <a:pt x="49" y="470"/>
                  </a:lnTo>
                  <a:lnTo>
                    <a:pt x="86" y="389"/>
                  </a:lnTo>
                  <a:lnTo>
                    <a:pt x="132" y="315"/>
                  </a:lnTo>
                  <a:lnTo>
                    <a:pt x="185" y="248"/>
                  </a:lnTo>
                  <a:lnTo>
                    <a:pt x="245" y="185"/>
                  </a:lnTo>
                  <a:lnTo>
                    <a:pt x="315" y="132"/>
                  </a:lnTo>
                  <a:lnTo>
                    <a:pt x="388" y="86"/>
                  </a:lnTo>
                  <a:lnTo>
                    <a:pt x="469" y="50"/>
                  </a:lnTo>
                  <a:lnTo>
                    <a:pt x="553" y="22"/>
                  </a:lnTo>
                  <a:lnTo>
                    <a:pt x="641" y="6"/>
                  </a:lnTo>
                  <a:lnTo>
                    <a:pt x="73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Content Placeholder 2">
            <a:extLst>
              <a:ext uri="{FF2B5EF4-FFF2-40B4-BE49-F238E27FC236}">
                <a16:creationId xmlns:a16="http://schemas.microsoft.com/office/drawing/2014/main" xmlns="" id="{93309CAF-4602-4DCC-9B47-B3BFF9AD002A}"/>
              </a:ext>
            </a:extLst>
          </p:cNvPr>
          <p:cNvSpPr txBox="1">
            <a:spLocks/>
          </p:cNvSpPr>
          <p:nvPr/>
        </p:nvSpPr>
        <p:spPr>
          <a:xfrm>
            <a:off x="1210348" y="1287416"/>
            <a:ext cx="6892682" cy="29328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just">
              <a:lnSpc>
                <a:spcPct val="120000"/>
              </a:lnSpc>
            </a:pPr>
            <a:r>
              <a:rPr lang="en-US" b="1" kern="0" dirty="0" smtClean="0"/>
              <a:t>Women may be at risk or exposure due to the occupational sex-segregation</a:t>
            </a:r>
            <a:r>
              <a:rPr lang="en-US" kern="0" dirty="0" smtClean="0"/>
              <a:t>: Globally, women make up 70 percent of the health workforce and are more likely to be front-line health workers, especially nurses, midwives and community health workers.</a:t>
            </a:r>
          </a:p>
          <a:p>
            <a:pPr algn="just">
              <a:lnSpc>
                <a:spcPct val="120000"/>
              </a:lnSpc>
            </a:pPr>
            <a:r>
              <a:rPr lang="en-US" b="1" dirty="0" smtClean="0"/>
              <a:t>Impacts on sexual and reproductive health: </a:t>
            </a:r>
            <a:r>
              <a:rPr lang="en-US" dirty="0" smtClean="0"/>
              <a:t>The provision of sexual and reproductive health services, including maternal health care and gender-based violence related services, are central to health, rights and well-being of women and girls. </a:t>
            </a:r>
          </a:p>
        </p:txBody>
      </p:sp>
    </p:spTree>
    <p:extLst>
      <p:ext uri="{BB962C8B-B14F-4D97-AF65-F5344CB8AC3E}">
        <p14:creationId xmlns:p14="http://schemas.microsoft.com/office/powerpoint/2010/main" val="1280867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BC402-BF24-404D-BB8E-B4FA076D6264}"/>
              </a:ext>
            </a:extLst>
          </p:cNvPr>
          <p:cNvSpPr>
            <a:spLocks noGrp="1"/>
          </p:cNvSpPr>
          <p:nvPr>
            <p:ph type="title"/>
          </p:nvPr>
        </p:nvSpPr>
        <p:spPr>
          <a:xfrm>
            <a:off x="0" y="382385"/>
            <a:ext cx="12192000" cy="927222"/>
          </a:xfrm>
        </p:spPr>
        <p:txBody>
          <a:bodyPr>
            <a:normAutofit fontScale="90000"/>
          </a:bodyPr>
          <a:lstStyle/>
          <a:p>
            <a:pPr marL="742950" lvl="0" indent="-742950" algn="ctr">
              <a:buFont typeface="+mj-lt"/>
              <a:buAutoNum type="arabicPeriod" startAt="3"/>
            </a:pPr>
            <a:r>
              <a:rPr lang="fr-FR" sz="4400" dirty="0" smtClean="0">
                <a:solidFill>
                  <a:schemeClr val="tx1"/>
                </a:solidFill>
              </a:rPr>
              <a:t>Unpaid carework</a:t>
            </a:r>
            <a:r>
              <a:rPr lang="en-US" sz="4400" dirty="0">
                <a:solidFill>
                  <a:srgbClr val="008180"/>
                </a:solidFill>
              </a:rPr>
              <a:t/>
            </a:r>
            <a:br>
              <a:rPr lang="en-US" sz="4400" dirty="0">
                <a:solidFill>
                  <a:srgbClr val="008180"/>
                </a:solidFill>
              </a:rPr>
            </a:br>
            <a:endParaRPr lang="en-US" sz="4200" dirty="0">
              <a:solidFill>
                <a:schemeClr val="tx1"/>
              </a:solidFill>
            </a:endParaRPr>
          </a:p>
        </p:txBody>
      </p:sp>
      <p:sp>
        <p:nvSpPr>
          <p:cNvPr id="3" name="Content Placeholder 2">
            <a:extLst>
              <a:ext uri="{FF2B5EF4-FFF2-40B4-BE49-F238E27FC236}">
                <a16:creationId xmlns:a16="http://schemas.microsoft.com/office/drawing/2014/main" xmlns="" id="{93309CAF-4602-4DCC-9B47-B3BFF9AD002A}"/>
              </a:ext>
            </a:extLst>
          </p:cNvPr>
          <p:cNvSpPr>
            <a:spLocks noGrp="1"/>
          </p:cNvSpPr>
          <p:nvPr>
            <p:ph idx="1"/>
          </p:nvPr>
        </p:nvSpPr>
        <p:spPr>
          <a:xfrm>
            <a:off x="1055364" y="4649692"/>
            <a:ext cx="10328141" cy="2208308"/>
          </a:xfrm>
        </p:spPr>
        <p:txBody>
          <a:bodyPr>
            <a:normAutofit/>
          </a:bodyPr>
          <a:lstStyle/>
          <a:p>
            <a:pPr marL="0" indent="0" algn="just">
              <a:buNone/>
            </a:pPr>
            <a:r>
              <a:rPr lang="en-US" sz="1900" b="1" dirty="0"/>
              <a:t>Measures to build a gender-inclusive economic response and recovery</a:t>
            </a:r>
          </a:p>
          <a:p>
            <a:pPr algn="just"/>
            <a:r>
              <a:rPr lang="en-US" sz="1900" dirty="0"/>
              <a:t>Support measures in response to COVID-19 need to go beyond workers who hold formal sector jobs and include informal, part-time and seasonal workers, most of whom are women.</a:t>
            </a:r>
          </a:p>
          <a:p>
            <a:pPr algn="just"/>
            <a:r>
              <a:rPr lang="en-US" sz="1900" dirty="0"/>
              <a:t> With many women continuing to work outside the home as essential service workers, or working from home, fathers assuming primary or shared caregiver roles may have knock on impacts on the division of </a:t>
            </a:r>
            <a:r>
              <a:rPr lang="en-US" sz="1900" dirty="0" err="1"/>
              <a:t>labour</a:t>
            </a:r>
            <a:r>
              <a:rPr lang="en-US" sz="1900" dirty="0"/>
              <a:t> and entrenched beliefs</a:t>
            </a:r>
          </a:p>
        </p:txBody>
      </p:sp>
      <p:sp>
        <p:nvSpPr>
          <p:cNvPr id="29" name="Content Placeholder 2">
            <a:extLst>
              <a:ext uri="{FF2B5EF4-FFF2-40B4-BE49-F238E27FC236}">
                <a16:creationId xmlns:a16="http://schemas.microsoft.com/office/drawing/2014/main" xmlns="" id="{93309CAF-4602-4DCC-9B47-B3BFF9AD002A}"/>
              </a:ext>
            </a:extLst>
          </p:cNvPr>
          <p:cNvSpPr txBox="1">
            <a:spLocks/>
          </p:cNvSpPr>
          <p:nvPr/>
        </p:nvSpPr>
        <p:spPr>
          <a:xfrm>
            <a:off x="4635473" y="1419702"/>
            <a:ext cx="6892682" cy="29328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gn="just">
              <a:buNone/>
            </a:pPr>
            <a:r>
              <a:rPr lang="en-US" b="1" dirty="0"/>
              <a:t>Impact</a:t>
            </a:r>
          </a:p>
          <a:p>
            <a:pPr algn="just">
              <a:buFont typeface="Wingdings" panose="05000000000000000000" pitchFamily="2" charset="2"/>
              <a:buChar char="v"/>
            </a:pPr>
            <a:r>
              <a:rPr lang="en-US" dirty="0"/>
              <a:t>With children out of school, intensified care needs of older persons and ill family members, and overwhelmed health services, demands for care work in a COVID19 world have intensified exponentially.</a:t>
            </a:r>
          </a:p>
          <a:p>
            <a:pPr algn="just">
              <a:buFont typeface="Wingdings" panose="05000000000000000000" pitchFamily="2" charset="2"/>
              <a:buChar char="v"/>
            </a:pPr>
            <a:r>
              <a:rPr lang="en-US" dirty="0"/>
              <a:t>In the context of the pandemic, the increased demand for care work is deepening already existing inequalities in the gender division of labor. The less visible parts of the care economy are coming under increasing strain but remain unaccounted for in the economic response. </a:t>
            </a:r>
          </a:p>
        </p:txBody>
      </p:sp>
      <p:pic>
        <p:nvPicPr>
          <p:cNvPr id="15" name="Content Placeholder 3" descr="A screenshot of a social media post&#10;&#10;Description automatically generated">
            <a:extLst>
              <a:ext uri="{FF2B5EF4-FFF2-40B4-BE49-F238E27FC236}">
                <a16:creationId xmlns="" xmlns:a16="http://schemas.microsoft.com/office/drawing/2014/main" id="{0B33ABFD-277B-479C-9220-391D5572B733}"/>
              </a:ext>
            </a:extLst>
          </p:cNvPr>
          <p:cNvPicPr>
            <a:picLocks noChangeAspect="1"/>
          </p:cNvPicPr>
          <p:nvPr/>
        </p:nvPicPr>
        <p:blipFill rotWithShape="1">
          <a:blip r:embed="rId2"/>
          <a:stretch/>
        </p:blipFill>
        <p:spPr>
          <a:xfrm>
            <a:off x="364210" y="1068074"/>
            <a:ext cx="3978969" cy="3449681"/>
          </a:xfrm>
          <a:prstGeom prst="rect">
            <a:avLst/>
          </a:prstGeom>
          <a:noFill/>
        </p:spPr>
      </p:pic>
    </p:spTree>
    <p:extLst>
      <p:ext uri="{BB962C8B-B14F-4D97-AF65-F5344CB8AC3E}">
        <p14:creationId xmlns:p14="http://schemas.microsoft.com/office/powerpoint/2010/main" val="2762030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사용자 지정 7">
      <a:dk1>
        <a:sysClr val="windowText" lastClr="000000"/>
      </a:dk1>
      <a:lt1>
        <a:sysClr val="window" lastClr="FFFFFF"/>
      </a:lt1>
      <a:dk2>
        <a:srgbClr val="A1346A"/>
      </a:dk2>
      <a:lt2>
        <a:srgbClr val="FFFFFF"/>
      </a:lt2>
      <a:accent1>
        <a:srgbClr val="A1346A"/>
      </a:accent1>
      <a:accent2>
        <a:srgbClr val="58B6C0"/>
      </a:accent2>
      <a:accent3>
        <a:srgbClr val="75BDA7"/>
      </a:accent3>
      <a:accent4>
        <a:srgbClr val="FFFFFF"/>
      </a:accent4>
      <a:accent5>
        <a:srgbClr val="FFFFFF"/>
      </a:accent5>
      <a:accent6>
        <a:srgbClr val="2683C6"/>
      </a:accent6>
      <a:hlink>
        <a:srgbClr val="6B9F25"/>
      </a:hlink>
      <a:folHlink>
        <a:srgbClr val="9F6715"/>
      </a:folHlink>
    </a:clrScheme>
    <a:fontScheme name="Badge">
      <a:majorFont>
        <a:latin typeface="Impact"/>
        <a:ea typeface=""/>
        <a:cs typeface=""/>
        <a:font script="Jpan" typeface="メイリオ"/>
        <a:font script="Hang" typeface="맑은 고딕"/>
        <a:font script="Hans" typeface="SimSun"/>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Microsoft JhengHei"/>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3844</Words>
  <Application>Microsoft Office PowerPoint</Application>
  <PresentationFormat>사용자 지정</PresentationFormat>
  <Paragraphs>265</Paragraphs>
  <Slides>39</Slides>
  <Notes>0</Notes>
  <HiddenSlides>0</HiddenSlides>
  <MMClips>0</MMClips>
  <ScaleCrop>false</ScaleCrop>
  <HeadingPairs>
    <vt:vector size="4" baseType="variant">
      <vt:variant>
        <vt:lpstr>테마</vt:lpstr>
      </vt:variant>
      <vt:variant>
        <vt:i4>1</vt:i4>
      </vt:variant>
      <vt:variant>
        <vt:lpstr>슬라이드 제목</vt:lpstr>
      </vt:variant>
      <vt:variant>
        <vt:i4>39</vt:i4>
      </vt:variant>
    </vt:vector>
  </HeadingPairs>
  <TitlesOfParts>
    <vt:vector size="40" baseType="lpstr">
      <vt:lpstr>Badge</vt:lpstr>
      <vt:lpstr>Série de webinaires de Gsef  2eme Cycle relance et création d’emplois décents à travers l’économie sociale et solidaire</vt:lpstr>
      <vt:lpstr>Modératrice   </vt:lpstr>
      <vt:lpstr>introduction</vt:lpstr>
      <vt:lpstr>Intervenants</vt:lpstr>
      <vt:lpstr>Relance et création d’emplois décents à travers l’ESS</vt:lpstr>
      <vt:lpstr>La pandémie Covid-19 accentue des les inégalités liées au genre, exposant des vulnérabilités dans 5 domaines clés</vt:lpstr>
      <vt:lpstr>ECONOMIC IMPACTS</vt:lpstr>
      <vt:lpstr>HEALTH IMPACTS </vt:lpstr>
      <vt:lpstr>Unpaid carework </vt:lpstr>
      <vt:lpstr>PowerPoint 프레젠테이션</vt:lpstr>
      <vt:lpstr>Impacts in humanitarian and fragile settings on human rights </vt:lpstr>
      <vt:lpstr>PowerPoint 프레젠테이션</vt:lpstr>
      <vt:lpstr>Relance et création d’emplois décents à travers l’ESS</vt:lpstr>
      <vt:lpstr>BRÈVE PRÉSENTATION DU RéSEAU DES FEMMES MAIRES ET élues LOCALES D’AFRIQUE (REFELA) </vt:lpstr>
      <vt:lpstr>CAMPAGNE DES VILLES AFRICAINES FAVORABLES à L’AUTONOMISATION éCONOMIQUE DES FEMMES   Des actions prioritaires et localisées pour une employabilité renouvelée et un entreprenariat renforcé des femmes africaines</vt:lpstr>
      <vt:lpstr>CONTRAINTES à L’EMPLOI ET à L’ENTREPRENeuriAT (auto-emploi) DES FEMMES AFRICAINES ET CONSéQUENCES AGGRAVANTES DU COVID-19 </vt:lpstr>
      <vt:lpstr>Eléments D’ANALYSE DU RAPPORT de la Campagne SUR LA SITUATION DE L’autonomisation économique DES FEMMES AFRICAINES et SUR la place de l’ESS localisée et sensible au genre  </vt:lpstr>
      <vt:lpstr>DÉFIS DE L’EMPLOI ET DE L’ENTREPRENeuRIAT DES FEMMES AFRICAINES DANS L’ÈRE POST COVID-19, SELON LE REFELA</vt:lpstr>
      <vt:lpstr>Relance et création d’emplois décents à travers l’ESS</vt:lpstr>
      <vt:lpstr>répercussions de la COVID-19 pour Phare et les acteurs ess du cambodge</vt:lpstr>
      <vt:lpstr>répercussions de la COVID-19</vt:lpstr>
      <vt:lpstr>PPSE-plan de relance (1)</vt:lpstr>
      <vt:lpstr>PPSE-plan de relance (2)</vt:lpstr>
      <vt:lpstr>Phare PERFORMING SOCIAL ENTERPRISE nos besoins, nos attentes</vt:lpstr>
      <vt:lpstr>Relance et création d’emplois décents à travers l’ESS</vt:lpstr>
      <vt:lpstr>INTRODUCTION</vt:lpstr>
      <vt:lpstr>PLAN DE PRéSENTATION</vt:lpstr>
      <vt:lpstr>Effet de la crise du coronavirus sur l'emploi des jeunes et les activités génératrices de revenus (AGR) des entrepreneurs au  Togo</vt:lpstr>
      <vt:lpstr>Les moyens déployés par l’OJEDD et les JEUNES entrepreneurs du réseau (1)</vt:lpstr>
      <vt:lpstr>Les moyens déployés par l’OJEDD et les JEUNES entrepreneurs du réseau (2)</vt:lpstr>
      <vt:lpstr>Besoins et propositions en matière de politiques publiques</vt:lpstr>
      <vt:lpstr>Relance et création d’emplois décents à travers l’ESS</vt:lpstr>
      <vt:lpstr>Ess ET europe</vt:lpstr>
      <vt:lpstr>La crise covid-19 et l’impact sur les structures de l’ESS</vt:lpstr>
      <vt:lpstr>Demain l’ESS en EUROPE…</vt:lpstr>
      <vt:lpstr>Relance et création d’emplois décents à travers l’ESS</vt:lpstr>
      <vt:lpstr>Les impacts de la crise</vt:lpstr>
      <vt:lpstr>Tendances et enjeux</vt:lpstr>
      <vt:lpstr>Vers le  « monde d’après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Strategies of SSE in Times of the Covid-19 Crisis</dc:title>
  <dc:creator>GSEF 1</dc:creator>
  <cp:lastModifiedBy>USER</cp:lastModifiedBy>
  <cp:revision>130</cp:revision>
  <cp:lastPrinted>2020-05-26T06:09:50Z</cp:lastPrinted>
  <dcterms:created xsi:type="dcterms:W3CDTF">2020-05-12T03:02:35Z</dcterms:created>
  <dcterms:modified xsi:type="dcterms:W3CDTF">2020-06-30T04:24:59Z</dcterms:modified>
  <cp:version>1000.0000.01</cp:version>
</cp:coreProperties>
</file>